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1" r:id="rId3"/>
    <p:sldId id="257" r:id="rId4"/>
    <p:sldId id="258" r:id="rId5"/>
    <p:sldId id="259" r:id="rId6"/>
    <p:sldId id="260"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1" autoAdjust="0"/>
    <p:restoredTop sz="94660"/>
  </p:normalViewPr>
  <p:slideViewPr>
    <p:cSldViewPr snapToGrid="0">
      <p:cViewPr varScale="1">
        <p:scale>
          <a:sx n="61" d="100"/>
          <a:sy n="61" d="100"/>
        </p:scale>
        <p:origin x="34" y="45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A1B531E-DAD0-4A86-A35F-6082EC8C4297}" type="datetimeFigureOut">
              <a:rPr lang="en-GB" smtClean="0"/>
              <a:t>08/11/2021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C78A0-0C1F-4CE8-98F5-FE8C0E31B722}" type="slidenum">
              <a:rPr lang="en-GB" smtClean="0"/>
              <a:t>‹#›</a:t>
            </a:fld>
            <a:endParaRPr lang="en-GB"/>
          </a:p>
        </p:txBody>
      </p:sp>
    </p:spTree>
    <p:extLst>
      <p:ext uri="{BB962C8B-B14F-4D97-AF65-F5344CB8AC3E}">
        <p14:creationId xmlns:p14="http://schemas.microsoft.com/office/powerpoint/2010/main" val="4199347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1B531E-DAD0-4A86-A35F-6082EC8C4297}" type="datetimeFigureOut">
              <a:rPr lang="en-GB" smtClean="0"/>
              <a:t>08/11/2021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C78A0-0C1F-4CE8-98F5-FE8C0E31B722}" type="slidenum">
              <a:rPr lang="en-GB" smtClean="0"/>
              <a:t>‹#›</a:t>
            </a:fld>
            <a:endParaRPr lang="en-GB"/>
          </a:p>
        </p:txBody>
      </p:sp>
    </p:spTree>
    <p:extLst>
      <p:ext uri="{BB962C8B-B14F-4D97-AF65-F5344CB8AC3E}">
        <p14:creationId xmlns:p14="http://schemas.microsoft.com/office/powerpoint/2010/main" val="3371540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1B531E-DAD0-4A86-A35F-6082EC8C4297}" type="datetimeFigureOut">
              <a:rPr lang="en-GB" smtClean="0"/>
              <a:t>08/11/2021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C78A0-0C1F-4CE8-98F5-FE8C0E31B722}" type="slidenum">
              <a:rPr lang="en-GB" smtClean="0"/>
              <a:t>‹#›</a:t>
            </a:fld>
            <a:endParaRPr lang="en-GB"/>
          </a:p>
        </p:txBody>
      </p:sp>
    </p:spTree>
    <p:extLst>
      <p:ext uri="{BB962C8B-B14F-4D97-AF65-F5344CB8AC3E}">
        <p14:creationId xmlns:p14="http://schemas.microsoft.com/office/powerpoint/2010/main" val="158285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1B531E-DAD0-4A86-A35F-6082EC8C4297}" type="datetimeFigureOut">
              <a:rPr lang="en-GB" smtClean="0"/>
              <a:t>08/11/2021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C78A0-0C1F-4CE8-98F5-FE8C0E31B722}" type="slidenum">
              <a:rPr lang="en-GB" smtClean="0"/>
              <a:t>‹#›</a:t>
            </a:fld>
            <a:endParaRPr lang="en-GB"/>
          </a:p>
        </p:txBody>
      </p:sp>
    </p:spTree>
    <p:extLst>
      <p:ext uri="{BB962C8B-B14F-4D97-AF65-F5344CB8AC3E}">
        <p14:creationId xmlns:p14="http://schemas.microsoft.com/office/powerpoint/2010/main" val="1191264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A1B531E-DAD0-4A86-A35F-6082EC8C4297}" type="datetimeFigureOut">
              <a:rPr lang="en-GB" smtClean="0"/>
              <a:t>08/11/2021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C78A0-0C1F-4CE8-98F5-FE8C0E31B722}" type="slidenum">
              <a:rPr lang="en-GB" smtClean="0"/>
              <a:t>‹#›</a:t>
            </a:fld>
            <a:endParaRPr lang="en-GB"/>
          </a:p>
        </p:txBody>
      </p:sp>
    </p:spTree>
    <p:extLst>
      <p:ext uri="{BB962C8B-B14F-4D97-AF65-F5344CB8AC3E}">
        <p14:creationId xmlns:p14="http://schemas.microsoft.com/office/powerpoint/2010/main" val="1610091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A1B531E-DAD0-4A86-A35F-6082EC8C4297}" type="datetimeFigureOut">
              <a:rPr lang="en-GB" smtClean="0"/>
              <a:t>08/11/2021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BC78A0-0C1F-4CE8-98F5-FE8C0E31B722}" type="slidenum">
              <a:rPr lang="en-GB" smtClean="0"/>
              <a:t>‹#›</a:t>
            </a:fld>
            <a:endParaRPr lang="en-GB"/>
          </a:p>
        </p:txBody>
      </p:sp>
    </p:spTree>
    <p:extLst>
      <p:ext uri="{BB962C8B-B14F-4D97-AF65-F5344CB8AC3E}">
        <p14:creationId xmlns:p14="http://schemas.microsoft.com/office/powerpoint/2010/main" val="1971313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A1B531E-DAD0-4A86-A35F-6082EC8C4297}" type="datetimeFigureOut">
              <a:rPr lang="en-GB" smtClean="0"/>
              <a:t>08/11/2021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BC78A0-0C1F-4CE8-98F5-FE8C0E31B722}" type="slidenum">
              <a:rPr lang="en-GB" smtClean="0"/>
              <a:t>‹#›</a:t>
            </a:fld>
            <a:endParaRPr lang="en-GB"/>
          </a:p>
        </p:txBody>
      </p:sp>
    </p:spTree>
    <p:extLst>
      <p:ext uri="{BB962C8B-B14F-4D97-AF65-F5344CB8AC3E}">
        <p14:creationId xmlns:p14="http://schemas.microsoft.com/office/powerpoint/2010/main" val="3311753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A1B531E-DAD0-4A86-A35F-6082EC8C4297}" type="datetimeFigureOut">
              <a:rPr lang="en-GB" smtClean="0"/>
              <a:t>08/11/2021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BC78A0-0C1F-4CE8-98F5-FE8C0E31B722}" type="slidenum">
              <a:rPr lang="en-GB" smtClean="0"/>
              <a:t>‹#›</a:t>
            </a:fld>
            <a:endParaRPr lang="en-GB"/>
          </a:p>
        </p:txBody>
      </p:sp>
    </p:spTree>
    <p:extLst>
      <p:ext uri="{BB962C8B-B14F-4D97-AF65-F5344CB8AC3E}">
        <p14:creationId xmlns:p14="http://schemas.microsoft.com/office/powerpoint/2010/main" val="555692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1B531E-DAD0-4A86-A35F-6082EC8C4297}" type="datetimeFigureOut">
              <a:rPr lang="en-GB" smtClean="0"/>
              <a:t>08/11/2021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BC78A0-0C1F-4CE8-98F5-FE8C0E31B722}" type="slidenum">
              <a:rPr lang="en-GB" smtClean="0"/>
              <a:t>‹#›</a:t>
            </a:fld>
            <a:endParaRPr lang="en-GB"/>
          </a:p>
        </p:txBody>
      </p:sp>
    </p:spTree>
    <p:extLst>
      <p:ext uri="{BB962C8B-B14F-4D97-AF65-F5344CB8AC3E}">
        <p14:creationId xmlns:p14="http://schemas.microsoft.com/office/powerpoint/2010/main" val="3560645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1B531E-DAD0-4A86-A35F-6082EC8C4297}" type="datetimeFigureOut">
              <a:rPr lang="en-GB" smtClean="0"/>
              <a:t>08/11/2021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BC78A0-0C1F-4CE8-98F5-FE8C0E31B722}" type="slidenum">
              <a:rPr lang="en-GB" smtClean="0"/>
              <a:t>‹#›</a:t>
            </a:fld>
            <a:endParaRPr lang="en-GB"/>
          </a:p>
        </p:txBody>
      </p:sp>
    </p:spTree>
    <p:extLst>
      <p:ext uri="{BB962C8B-B14F-4D97-AF65-F5344CB8AC3E}">
        <p14:creationId xmlns:p14="http://schemas.microsoft.com/office/powerpoint/2010/main" val="2340867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1B531E-DAD0-4A86-A35F-6082EC8C4297}" type="datetimeFigureOut">
              <a:rPr lang="en-GB" smtClean="0"/>
              <a:t>08/11/2021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BC78A0-0C1F-4CE8-98F5-FE8C0E31B722}" type="slidenum">
              <a:rPr lang="en-GB" smtClean="0"/>
              <a:t>‹#›</a:t>
            </a:fld>
            <a:endParaRPr lang="en-GB"/>
          </a:p>
        </p:txBody>
      </p:sp>
    </p:spTree>
    <p:extLst>
      <p:ext uri="{BB962C8B-B14F-4D97-AF65-F5344CB8AC3E}">
        <p14:creationId xmlns:p14="http://schemas.microsoft.com/office/powerpoint/2010/main" val="3468840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B531E-DAD0-4A86-A35F-6082EC8C4297}" type="datetimeFigureOut">
              <a:rPr lang="en-GB" smtClean="0"/>
              <a:t>08/11/2021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C78A0-0C1F-4CE8-98F5-FE8C0E31B722}" type="slidenum">
              <a:rPr lang="en-GB" smtClean="0"/>
              <a:t>‹#›</a:t>
            </a:fld>
            <a:endParaRPr lang="en-GB"/>
          </a:p>
        </p:txBody>
      </p:sp>
    </p:spTree>
    <p:extLst>
      <p:ext uri="{BB962C8B-B14F-4D97-AF65-F5344CB8AC3E}">
        <p14:creationId xmlns:p14="http://schemas.microsoft.com/office/powerpoint/2010/main" val="3512314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saferinternet.org.uk/advice-centre/parents-and-carers" TargetMode="External"/><Relationship Id="rId7" Type="http://schemas.openxmlformats.org/officeDocument/2006/relationships/hyperlink" Target="https://www.ceop.police.uk/safety-centre/" TargetMode="External"/><Relationship Id="rId2" Type="http://schemas.openxmlformats.org/officeDocument/2006/relationships/hyperlink" Target="https://www.childnet.com/parents-and-carers" TargetMode="External"/><Relationship Id="rId1" Type="http://schemas.openxmlformats.org/officeDocument/2006/relationships/slideLayout" Target="../slideLayouts/slideLayout2.xml"/><Relationship Id="rId6" Type="http://schemas.openxmlformats.org/officeDocument/2006/relationships/hyperlink" Target="https://www.internetmatters.org/parental-controls/" TargetMode="External"/><Relationship Id="rId5" Type="http://schemas.openxmlformats.org/officeDocument/2006/relationships/hyperlink" Target="https://www.commonsensemedia.org/" TargetMode="External"/><Relationship Id="rId4" Type="http://schemas.openxmlformats.org/officeDocument/2006/relationships/hyperlink" Target="https://www.net-aware.org.uk/"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05927" y="1079314"/>
            <a:ext cx="9144000" cy="1065025"/>
          </a:xfrm>
        </p:spPr>
        <p:txBody>
          <a:bodyPr>
            <a:normAutofit fontScale="90000"/>
          </a:bodyPr>
          <a:lstStyle/>
          <a:p>
            <a:r>
              <a:rPr lang="en-GB" dirty="0" smtClean="0"/>
              <a:t>E-Safety Parent Forum</a:t>
            </a:r>
            <a:br>
              <a:rPr lang="en-GB" dirty="0" smtClean="0"/>
            </a:br>
            <a:r>
              <a:rPr lang="en-GB" dirty="0" smtClean="0"/>
              <a:t>Mr Robbins</a:t>
            </a:r>
            <a:endParaRPr lang="en-GB" dirty="0"/>
          </a:p>
        </p:txBody>
      </p:sp>
      <p:sp>
        <p:nvSpPr>
          <p:cNvPr id="3" name="Subtitle 2"/>
          <p:cNvSpPr>
            <a:spLocks noGrp="1"/>
          </p:cNvSpPr>
          <p:nvPr>
            <p:ph type="subTitle" idx="1"/>
          </p:nvPr>
        </p:nvSpPr>
        <p:spPr>
          <a:xfrm>
            <a:off x="1524000" y="2580060"/>
            <a:ext cx="9144000" cy="3795687"/>
          </a:xfrm>
        </p:spPr>
        <p:txBody>
          <a:bodyPr>
            <a:noAutofit/>
          </a:bodyPr>
          <a:lstStyle/>
          <a:p>
            <a:pPr marL="342900" lvl="0" indent="-342900" algn="l">
              <a:lnSpc>
                <a:spcPct val="115000"/>
              </a:lnSpc>
              <a:spcAft>
                <a:spcPts val="0"/>
              </a:spcAft>
              <a:buFont typeface="Symbol" panose="05050102010706020507" pitchFamily="18" charset="2"/>
              <a:buChar char=""/>
              <a:tabLst>
                <a:tab pos="4429125" algn="l"/>
              </a:tabLst>
            </a:pPr>
            <a:r>
              <a:rPr lang="en-GB" sz="3200" dirty="0">
                <a:latin typeface="Calibri" panose="020F0502020204030204" pitchFamily="34" charset="0"/>
                <a:ea typeface="Calibri" panose="020F0502020204030204" pitchFamily="34" charset="0"/>
                <a:cs typeface="Calibri" panose="020F0502020204030204" pitchFamily="34" charset="0"/>
              </a:rPr>
              <a:t>Explain safeguarding </a:t>
            </a:r>
            <a:r>
              <a:rPr lang="en-GB" sz="3200" dirty="0" smtClean="0">
                <a:latin typeface="Calibri" panose="020F0502020204030204" pitchFamily="34" charset="0"/>
                <a:ea typeface="Calibri" panose="020F0502020204030204" pitchFamily="34" charset="0"/>
                <a:cs typeface="Calibri" panose="020F0502020204030204" pitchFamily="34" charset="0"/>
              </a:rPr>
              <a:t>regarding </a:t>
            </a:r>
            <a:r>
              <a:rPr lang="en-GB" sz="3200" dirty="0">
                <a:latin typeface="Calibri" panose="020F0502020204030204" pitchFamily="34" charset="0"/>
                <a:ea typeface="Calibri" panose="020F0502020204030204" pitchFamily="34" charset="0"/>
                <a:cs typeface="Calibri" panose="020F0502020204030204" pitchFamily="34" charset="0"/>
              </a:rPr>
              <a:t>keeping children safe in education.</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0"/>
              </a:spcAft>
              <a:buFont typeface="Symbol" panose="05050102010706020507" pitchFamily="18" charset="2"/>
              <a:buChar char=""/>
              <a:tabLst>
                <a:tab pos="4429125" algn="l"/>
              </a:tabLst>
            </a:pPr>
            <a:r>
              <a:rPr lang="en-GB" sz="3200" dirty="0" smtClean="0">
                <a:latin typeface="Calibri" panose="020F0502020204030204" pitchFamily="34" charset="0"/>
                <a:ea typeface="Calibri" panose="020F0502020204030204" pitchFamily="34" charset="0"/>
                <a:cs typeface="Calibri" panose="020F0502020204030204" pitchFamily="34" charset="0"/>
              </a:rPr>
              <a:t>Share E-Safety tips and discuss computing curriculum.</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15000"/>
              </a:lnSpc>
              <a:spcAft>
                <a:spcPts val="1000"/>
              </a:spcAft>
              <a:buFont typeface="Symbol" panose="05050102010706020507" pitchFamily="18" charset="2"/>
              <a:buChar char=""/>
              <a:tabLst>
                <a:tab pos="4429125" algn="l"/>
              </a:tabLst>
            </a:pPr>
            <a:r>
              <a:rPr lang="en-GB" sz="3200" dirty="0">
                <a:latin typeface="Calibri" panose="020F0502020204030204" pitchFamily="34" charset="0"/>
                <a:ea typeface="Calibri" panose="020F0502020204030204" pitchFamily="34" charset="0"/>
                <a:cs typeface="Calibri" panose="020F0502020204030204" pitchFamily="34" charset="0"/>
              </a:rPr>
              <a:t>Share feedback and concerns you have regarding your child and safety online, allowing us to take this back to class teachers to incorporate into lessons.</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gn="l"/>
            <a:endParaRPr lang="en-GB" sz="3200" dirty="0"/>
          </a:p>
        </p:txBody>
      </p:sp>
      <p:pic>
        <p:nvPicPr>
          <p:cNvPr id="4" name="Picture 2" descr="Stewart Fleming Primary School - H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31792"/>
            <a:ext cx="2055594" cy="20555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10144685" y="503277"/>
            <a:ext cx="1652868" cy="1641062"/>
          </a:xfrm>
          <a:prstGeom prst="rect">
            <a:avLst/>
          </a:prstGeom>
        </p:spPr>
      </p:pic>
    </p:spTree>
    <p:extLst>
      <p:ext uri="{BB962C8B-B14F-4D97-AF65-F5344CB8AC3E}">
        <p14:creationId xmlns:p14="http://schemas.microsoft.com/office/powerpoint/2010/main" val="8790143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a:t>
            </a:r>
            <a:endParaRPr lang="en-GB" dirty="0"/>
          </a:p>
        </p:txBody>
      </p:sp>
      <p:sp>
        <p:nvSpPr>
          <p:cNvPr id="3" name="Content Placeholder 2"/>
          <p:cNvSpPr>
            <a:spLocks noGrp="1"/>
          </p:cNvSpPr>
          <p:nvPr>
            <p:ph idx="1"/>
          </p:nvPr>
        </p:nvSpPr>
        <p:spPr/>
        <p:txBody>
          <a:bodyPr>
            <a:normAutofit/>
          </a:bodyPr>
          <a:lstStyle/>
          <a:p>
            <a:r>
              <a:rPr lang="en-GB" sz="4000" dirty="0" smtClean="0"/>
              <a:t>Please complete the feedback sheets to share any opinions, concerns and comments you have regarding anything we have discussed today.</a:t>
            </a:r>
            <a:endParaRPr lang="en-GB" sz="4000" dirty="0"/>
          </a:p>
        </p:txBody>
      </p:sp>
    </p:spTree>
    <p:extLst>
      <p:ext uri="{BB962C8B-B14F-4D97-AF65-F5344CB8AC3E}">
        <p14:creationId xmlns:p14="http://schemas.microsoft.com/office/powerpoint/2010/main" val="28156217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are we here?</a:t>
            </a:r>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382155" y="1468648"/>
            <a:ext cx="10120392" cy="4017752"/>
          </a:xfrm>
          <a:prstGeom prst="rect">
            <a:avLst/>
          </a:prstGeom>
        </p:spPr>
      </p:pic>
      <p:sp>
        <p:nvSpPr>
          <p:cNvPr id="5" name="Title 1"/>
          <p:cNvSpPr txBox="1">
            <a:spLocks/>
          </p:cNvSpPr>
          <p:nvPr/>
        </p:nvSpPr>
        <p:spPr>
          <a:xfrm>
            <a:off x="3355932" y="581281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smtClean="0">
                <a:solidFill>
                  <a:srgbClr val="FF0000"/>
                </a:solidFill>
              </a:rPr>
              <a:t>Fire/evacuation procedures </a:t>
            </a:r>
            <a:endParaRPr lang="en-GB" dirty="0">
              <a:solidFill>
                <a:srgbClr val="FF0000"/>
              </a:solidFill>
            </a:endParaRPr>
          </a:p>
        </p:txBody>
      </p:sp>
    </p:spTree>
    <p:extLst>
      <p:ext uri="{BB962C8B-B14F-4D97-AF65-F5344CB8AC3E}">
        <p14:creationId xmlns:p14="http://schemas.microsoft.com/office/powerpoint/2010/main" val="2208782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 Stewart Fleming we endeavour to ensure every child is safe physically and virtually</a:t>
            </a:r>
            <a:endParaRPr lang="en-GB" dirty="0"/>
          </a:p>
        </p:txBody>
      </p:sp>
      <p:sp>
        <p:nvSpPr>
          <p:cNvPr id="3" name="Content Placeholder 2"/>
          <p:cNvSpPr>
            <a:spLocks noGrp="1"/>
          </p:cNvSpPr>
          <p:nvPr>
            <p:ph idx="1"/>
          </p:nvPr>
        </p:nvSpPr>
        <p:spPr>
          <a:xfrm>
            <a:off x="838200" y="1825625"/>
            <a:ext cx="10515600" cy="4938430"/>
          </a:xfrm>
        </p:spPr>
        <p:txBody>
          <a:bodyPr>
            <a:normAutofit/>
          </a:bodyPr>
          <a:lstStyle/>
          <a:p>
            <a:r>
              <a:rPr lang="en-GB" sz="3200" dirty="0"/>
              <a:t>Child abuse in all its forms is increasingly being linked to the use of </a:t>
            </a:r>
            <a:r>
              <a:rPr lang="en-GB" sz="3200" dirty="0" smtClean="0"/>
              <a:t>technology. </a:t>
            </a:r>
            <a:r>
              <a:rPr lang="en-GB" sz="3200" dirty="0"/>
              <a:t>Technology is constantly being updated and the internet can now be accessed using mobile phones, laptops, computers, tablets, webcams, cameras and games consoles</a:t>
            </a:r>
            <a:r>
              <a:rPr lang="en-GB" sz="3200" dirty="0" smtClean="0"/>
              <a:t>. Particularly as a result of successive lockdowns, children have increasingly become more comfortable online. </a:t>
            </a:r>
            <a:endParaRPr lang="en-GB" sz="3200" dirty="0" smtClean="0"/>
          </a:p>
          <a:p>
            <a:r>
              <a:rPr lang="en-GB" sz="3200" dirty="0" smtClean="0"/>
              <a:t>Keeping children safe in children has now been extended to include the prevention of cyberbullying.</a:t>
            </a:r>
            <a:endParaRPr lang="en-GB" sz="3200" dirty="0" smtClean="0"/>
          </a:p>
          <a:p>
            <a:r>
              <a:rPr lang="en-GB" sz="3200" dirty="0" smtClean="0">
                <a:solidFill>
                  <a:srgbClr val="FF0000"/>
                </a:solidFill>
              </a:rPr>
              <a:t>How true do you think this is?</a:t>
            </a:r>
          </a:p>
          <a:p>
            <a:r>
              <a:rPr lang="en-GB" sz="3200" dirty="0" smtClean="0">
                <a:solidFill>
                  <a:srgbClr val="FF0000"/>
                </a:solidFill>
              </a:rPr>
              <a:t>What devices does your child use? </a:t>
            </a:r>
          </a:p>
        </p:txBody>
      </p:sp>
    </p:spTree>
    <p:extLst>
      <p:ext uri="{BB962C8B-B14F-4D97-AF65-F5344CB8AC3E}">
        <p14:creationId xmlns:p14="http://schemas.microsoft.com/office/powerpoint/2010/main" val="1294797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Risks to children</a:t>
            </a:r>
            <a:endParaRPr lang="en-GB" dirty="0"/>
          </a:p>
        </p:txBody>
      </p:sp>
      <p:sp>
        <p:nvSpPr>
          <p:cNvPr id="3" name="Content Placeholder 2"/>
          <p:cNvSpPr>
            <a:spLocks noGrp="1"/>
          </p:cNvSpPr>
          <p:nvPr>
            <p:ph idx="1"/>
          </p:nvPr>
        </p:nvSpPr>
        <p:spPr/>
        <p:txBody>
          <a:bodyPr/>
          <a:lstStyle/>
          <a:p>
            <a:r>
              <a:rPr lang="en-GB" dirty="0"/>
              <a:t>There are </a:t>
            </a:r>
            <a:r>
              <a:rPr lang="en-GB" dirty="0" smtClean="0"/>
              <a:t>risks online </a:t>
            </a:r>
            <a:r>
              <a:rPr lang="en-GB" dirty="0"/>
              <a:t>from inappropriate content such as adverts</a:t>
            </a:r>
            <a:r>
              <a:rPr lang="en-GB" dirty="0" smtClean="0"/>
              <a:t>, gambling, </a:t>
            </a:r>
            <a:r>
              <a:rPr lang="en-GB" dirty="0"/>
              <a:t>violence, </a:t>
            </a:r>
            <a:r>
              <a:rPr lang="en-GB" dirty="0" smtClean="0"/>
              <a:t>inappropriate images, </a:t>
            </a:r>
            <a:r>
              <a:rPr lang="en-GB" dirty="0"/>
              <a:t>misleading information or advice, racism and hate speech</a:t>
            </a:r>
            <a:r>
              <a:rPr lang="en-GB" dirty="0" smtClean="0"/>
              <a:t>.</a:t>
            </a:r>
          </a:p>
          <a:p>
            <a:r>
              <a:rPr lang="en-GB" dirty="0"/>
              <a:t>Children and young people could be at risk online from people they actually know as well as strangers (who the child believes, over time, that they know</a:t>
            </a:r>
            <a:r>
              <a:rPr lang="en-GB" dirty="0" smtClean="0"/>
              <a:t>).</a:t>
            </a:r>
          </a:p>
          <a:p>
            <a:r>
              <a:rPr lang="en-GB" dirty="0" smtClean="0">
                <a:solidFill>
                  <a:srgbClr val="FF0000"/>
                </a:solidFill>
              </a:rPr>
              <a:t>How well do you know who your children speaks to online? </a:t>
            </a:r>
          </a:p>
        </p:txBody>
      </p:sp>
      <p:pic>
        <p:nvPicPr>
          <p:cNvPr id="1026" name="Picture 2" descr="TikTok - Make Your D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799" y="5132908"/>
            <a:ext cx="1440141" cy="143822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4162425" y="4918583"/>
            <a:ext cx="1933575" cy="1939417"/>
          </a:xfrm>
          <a:prstGeom prst="rect">
            <a:avLst/>
          </a:prstGeom>
        </p:spPr>
      </p:pic>
      <p:pic>
        <p:nvPicPr>
          <p:cNvPr id="5" name="Picture 4"/>
          <p:cNvPicPr>
            <a:picLocks noChangeAspect="1"/>
          </p:cNvPicPr>
          <p:nvPr/>
        </p:nvPicPr>
        <p:blipFill>
          <a:blip r:embed="rId4"/>
          <a:stretch>
            <a:fillRect/>
          </a:stretch>
        </p:blipFill>
        <p:spPr>
          <a:xfrm>
            <a:off x="8465485" y="4918583"/>
            <a:ext cx="3153271" cy="1773715"/>
          </a:xfrm>
          <a:prstGeom prst="rect">
            <a:avLst/>
          </a:prstGeom>
        </p:spPr>
      </p:pic>
      <p:pic>
        <p:nvPicPr>
          <p:cNvPr id="6" name="Picture 5"/>
          <p:cNvPicPr>
            <a:picLocks noChangeAspect="1"/>
          </p:cNvPicPr>
          <p:nvPr/>
        </p:nvPicPr>
        <p:blipFill>
          <a:blip r:embed="rId5"/>
          <a:stretch>
            <a:fillRect/>
          </a:stretch>
        </p:blipFill>
        <p:spPr>
          <a:xfrm>
            <a:off x="6446707" y="-57670"/>
            <a:ext cx="4037556" cy="1900541"/>
          </a:xfrm>
          <a:prstGeom prst="rect">
            <a:avLst/>
          </a:prstGeom>
        </p:spPr>
      </p:pic>
    </p:spTree>
    <p:extLst>
      <p:ext uri="{BB962C8B-B14F-4D97-AF65-F5344CB8AC3E}">
        <p14:creationId xmlns:p14="http://schemas.microsoft.com/office/powerpoint/2010/main" val="5700599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Advice and support is available:</a:t>
            </a:r>
            <a:endParaRPr lang="en-GB" dirty="0"/>
          </a:p>
        </p:txBody>
      </p:sp>
      <p:sp>
        <p:nvSpPr>
          <p:cNvPr id="3" name="Content Placeholder 2"/>
          <p:cNvSpPr>
            <a:spLocks noGrp="1"/>
          </p:cNvSpPr>
          <p:nvPr>
            <p:ph idx="1"/>
          </p:nvPr>
        </p:nvSpPr>
        <p:spPr/>
        <p:txBody>
          <a:bodyPr>
            <a:normAutofit fontScale="92500" lnSpcReduction="10000"/>
          </a:bodyPr>
          <a:lstStyle/>
          <a:p>
            <a:pPr marL="0" lvl="0" indent="0">
              <a:buNone/>
            </a:pPr>
            <a:r>
              <a:rPr lang="en-GB" dirty="0" smtClean="0"/>
              <a:t>Helpful organisations that offer insightful guidance:</a:t>
            </a:r>
          </a:p>
          <a:p>
            <a:pPr lvl="0"/>
            <a:r>
              <a:rPr lang="en-GB" dirty="0" smtClean="0"/>
              <a:t>Advice </a:t>
            </a:r>
            <a:r>
              <a:rPr lang="en-GB" dirty="0"/>
              <a:t>for parents and carers from </a:t>
            </a:r>
            <a:r>
              <a:rPr lang="en-GB" b="1" u="sng" dirty="0" err="1">
                <a:hlinkClick r:id="rId2"/>
              </a:rPr>
              <a:t>Childnet</a:t>
            </a:r>
            <a:endParaRPr lang="en-GB" dirty="0"/>
          </a:p>
          <a:p>
            <a:pPr lvl="0"/>
            <a:r>
              <a:rPr lang="en-GB" dirty="0"/>
              <a:t>Tips, advice and guides for parents and carers from the </a:t>
            </a:r>
            <a:r>
              <a:rPr lang="en-GB" b="1" u="sng" dirty="0">
                <a:hlinkClick r:id="rId3"/>
              </a:rPr>
              <a:t>UK Safer Internet Centre</a:t>
            </a:r>
            <a:endParaRPr lang="en-GB" dirty="0"/>
          </a:p>
          <a:p>
            <a:pPr lvl="0"/>
            <a:r>
              <a:rPr lang="en-GB" dirty="0"/>
              <a:t>Guides on popular apps and games from </a:t>
            </a:r>
            <a:r>
              <a:rPr lang="en-GB" b="1" u="sng" dirty="0" err="1">
                <a:hlinkClick r:id="rId4"/>
              </a:rPr>
              <a:t>NetAware</a:t>
            </a:r>
            <a:endParaRPr lang="en-GB" dirty="0"/>
          </a:p>
          <a:p>
            <a:pPr lvl="0"/>
            <a:r>
              <a:rPr lang="en-GB" dirty="0"/>
              <a:t>Reviews and information about games, apps, TV shows and websites from </a:t>
            </a:r>
            <a:r>
              <a:rPr lang="en-GB" b="1" u="sng" dirty="0">
                <a:hlinkClick r:id="rId5"/>
              </a:rPr>
              <a:t>Common Sense Media</a:t>
            </a:r>
            <a:endParaRPr lang="en-GB" dirty="0"/>
          </a:p>
          <a:p>
            <a:pPr lvl="0"/>
            <a:r>
              <a:rPr lang="en-GB" dirty="0"/>
              <a:t>Help on using parental controls and privacy settings from </a:t>
            </a:r>
            <a:r>
              <a:rPr lang="en-GB" b="1" u="sng" dirty="0">
                <a:hlinkClick r:id="rId6"/>
              </a:rPr>
              <a:t>Internet Matters</a:t>
            </a:r>
            <a:endParaRPr lang="en-GB" dirty="0"/>
          </a:p>
          <a:p>
            <a:pPr lvl="0"/>
            <a:r>
              <a:rPr lang="en-GB" dirty="0"/>
              <a:t>Information and reporting of online grooming or abuse from </a:t>
            </a:r>
            <a:r>
              <a:rPr lang="en-GB" b="1" u="sng" dirty="0" smtClean="0">
                <a:hlinkClick r:id="rId7"/>
              </a:rPr>
              <a:t>CEOP</a:t>
            </a:r>
            <a:endParaRPr lang="en-GB" b="1" u="sng" dirty="0" smtClean="0"/>
          </a:p>
          <a:p>
            <a:pPr lvl="0"/>
            <a:r>
              <a:rPr lang="en-GB" dirty="0" smtClean="0"/>
              <a:t>Your child’s teacher, myself or our Designated Safeguarding Lead.</a:t>
            </a:r>
            <a:endParaRPr lang="en-GB" dirty="0"/>
          </a:p>
          <a:p>
            <a:endParaRPr lang="en-GB" dirty="0"/>
          </a:p>
        </p:txBody>
      </p:sp>
    </p:spTree>
    <p:extLst>
      <p:ext uri="{BB962C8B-B14F-4D97-AF65-F5344CB8AC3E}">
        <p14:creationId xmlns:p14="http://schemas.microsoft.com/office/powerpoint/2010/main" val="2377884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E-Safety </a:t>
            </a:r>
            <a:r>
              <a:rPr lang="en-GB" dirty="0" smtClean="0"/>
              <a:t>opinions</a:t>
            </a:r>
            <a:endParaRPr lang="en-GB" dirty="0"/>
          </a:p>
        </p:txBody>
      </p:sp>
      <p:sp>
        <p:nvSpPr>
          <p:cNvPr id="3" name="Content Placeholder 2"/>
          <p:cNvSpPr>
            <a:spLocks noGrp="1"/>
          </p:cNvSpPr>
          <p:nvPr>
            <p:ph idx="1"/>
          </p:nvPr>
        </p:nvSpPr>
        <p:spPr/>
        <p:txBody>
          <a:bodyPr>
            <a:normAutofit/>
          </a:bodyPr>
          <a:lstStyle/>
          <a:p>
            <a:r>
              <a:rPr lang="en-GB" sz="3200" dirty="0" smtClean="0"/>
              <a:t>“Just take everything away, that will deal with the problem” – </a:t>
            </a:r>
            <a:r>
              <a:rPr lang="en-GB" sz="3200" dirty="0" smtClean="0">
                <a:solidFill>
                  <a:srgbClr val="FF0000"/>
                </a:solidFill>
              </a:rPr>
              <a:t>What do you think the strengths and weaknesses are of this approach?</a:t>
            </a:r>
          </a:p>
          <a:p>
            <a:r>
              <a:rPr lang="en-GB" sz="3200" dirty="0" smtClean="0"/>
              <a:t>“My child is addicted to their devices they NEED them, I can’t stop them</a:t>
            </a:r>
            <a:r>
              <a:rPr lang="en-GB" sz="3200" dirty="0" smtClean="0"/>
              <a:t>” – </a:t>
            </a:r>
            <a:r>
              <a:rPr lang="en-GB" sz="3200" dirty="0" smtClean="0">
                <a:solidFill>
                  <a:srgbClr val="FF0000"/>
                </a:solidFill>
              </a:rPr>
              <a:t>What do you think about this?</a:t>
            </a:r>
            <a:endParaRPr lang="en-GB" sz="3200" dirty="0" smtClean="0">
              <a:solidFill>
                <a:srgbClr val="FF0000"/>
              </a:solidFill>
            </a:endParaRPr>
          </a:p>
          <a:p>
            <a:r>
              <a:rPr lang="en-GB" sz="3200" dirty="0" smtClean="0"/>
              <a:t>“Monitoring online usage and what my child does allows me to have peace of mind</a:t>
            </a:r>
            <a:r>
              <a:rPr lang="en-GB" sz="3200" dirty="0" smtClean="0"/>
              <a:t>” – </a:t>
            </a:r>
            <a:r>
              <a:rPr lang="en-GB" sz="3200" dirty="0" smtClean="0">
                <a:solidFill>
                  <a:srgbClr val="FF0000"/>
                </a:solidFill>
              </a:rPr>
              <a:t>Is this invasive? </a:t>
            </a:r>
            <a:endParaRPr lang="en-GB" sz="3200" dirty="0">
              <a:solidFill>
                <a:srgbClr val="FF0000"/>
              </a:solidFill>
            </a:endParaRPr>
          </a:p>
        </p:txBody>
      </p:sp>
    </p:spTree>
    <p:extLst>
      <p:ext uri="{BB962C8B-B14F-4D97-AF65-F5344CB8AC3E}">
        <p14:creationId xmlns:p14="http://schemas.microsoft.com/office/powerpoint/2010/main" val="4244143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Dealing with E-Safety should be dealt with as a joint approach between schools and parents</a:t>
            </a:r>
            <a:endParaRPr lang="en-GB" dirty="0"/>
          </a:p>
        </p:txBody>
      </p:sp>
      <p:sp>
        <p:nvSpPr>
          <p:cNvPr id="3" name="Content Placeholder 2"/>
          <p:cNvSpPr>
            <a:spLocks noGrp="1"/>
          </p:cNvSpPr>
          <p:nvPr>
            <p:ph idx="1"/>
          </p:nvPr>
        </p:nvSpPr>
        <p:spPr/>
        <p:txBody>
          <a:bodyPr/>
          <a:lstStyle/>
          <a:p>
            <a:r>
              <a:rPr lang="en-GB" dirty="0" smtClean="0"/>
              <a:t>At the first instance, you should always discuss concerns you have regarding your child and their online safety with the class teacher. </a:t>
            </a:r>
          </a:p>
          <a:p>
            <a:r>
              <a:rPr lang="en-GB" dirty="0" smtClean="0"/>
              <a:t>This can be very helpful to build a wider picture about particular situations.</a:t>
            </a:r>
          </a:p>
          <a:p>
            <a:r>
              <a:rPr lang="en-GB" dirty="0" smtClean="0"/>
              <a:t>Incidents that happen online can quickly snowball into real life for young children. </a:t>
            </a:r>
          </a:p>
          <a:p>
            <a:r>
              <a:rPr lang="en-GB" sz="3600" b="1" dirty="0" smtClean="0">
                <a:solidFill>
                  <a:srgbClr val="FF0000"/>
                </a:solidFill>
              </a:rPr>
              <a:t>What do you think the main issues is for your child online?</a:t>
            </a:r>
          </a:p>
          <a:p>
            <a:endParaRPr lang="en-GB" dirty="0"/>
          </a:p>
        </p:txBody>
      </p:sp>
    </p:spTree>
    <p:extLst>
      <p:ext uri="{BB962C8B-B14F-4D97-AF65-F5344CB8AC3E}">
        <p14:creationId xmlns:p14="http://schemas.microsoft.com/office/powerpoint/2010/main" val="119239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3485" y="225469"/>
            <a:ext cx="11469666" cy="6001643"/>
          </a:xfrm>
          <a:prstGeom prst="rect">
            <a:avLst/>
          </a:prstGeom>
        </p:spPr>
        <p:txBody>
          <a:bodyPr wrap="square">
            <a:spAutoFit/>
          </a:bodyPr>
          <a:lstStyle/>
          <a:p>
            <a:pPr algn="ctr"/>
            <a:r>
              <a:rPr lang="en-GB" sz="2400" b="1" dirty="0">
                <a:solidFill>
                  <a:srgbClr val="141414"/>
                </a:solidFill>
                <a:latin typeface="var(--heading-scoped-font-family,var(--global-secondary-font))"/>
              </a:rPr>
              <a:t>Have a conversation</a:t>
            </a:r>
          </a:p>
          <a:p>
            <a:r>
              <a:rPr lang="en-GB" sz="2400" b="1" dirty="0">
                <a:solidFill>
                  <a:srgbClr val="141414"/>
                </a:solidFill>
                <a:latin typeface="var(--paragraph-font-family,var(--global-base-font))"/>
              </a:rPr>
              <a:t>It is really important to chat with your children on an ongoing basis about staying safe online. </a:t>
            </a:r>
            <a:endParaRPr lang="en-GB" sz="2400" b="1" dirty="0" smtClean="0">
              <a:solidFill>
                <a:srgbClr val="141414"/>
              </a:solidFill>
              <a:latin typeface="var(--paragraph-font-family,var(--global-base-font))"/>
            </a:endParaRPr>
          </a:p>
          <a:p>
            <a:pPr marL="342900" indent="-342900">
              <a:buFont typeface="Arial" panose="020B0604020202020204" pitchFamily="34" charset="0"/>
              <a:buChar char="•"/>
            </a:pPr>
            <a:r>
              <a:rPr lang="en-GB" sz="2400" b="1" dirty="0" smtClean="0">
                <a:solidFill>
                  <a:srgbClr val="141414"/>
                </a:solidFill>
                <a:latin typeface="var(--heading-scoped-font-family,var(--global-secondary-font))"/>
              </a:rPr>
              <a:t>Ask </a:t>
            </a:r>
            <a:r>
              <a:rPr lang="en-GB" sz="2400" b="1" dirty="0">
                <a:solidFill>
                  <a:srgbClr val="141414"/>
                </a:solidFill>
                <a:latin typeface="var(--heading-scoped-font-family,var(--global-secondary-font))"/>
              </a:rPr>
              <a:t>your children to tell you about the sites they like to visit and what they enjoy doing online.</a:t>
            </a:r>
          </a:p>
          <a:p>
            <a:r>
              <a:rPr lang="en-GB" sz="2400" dirty="0">
                <a:solidFill>
                  <a:srgbClr val="141414"/>
                </a:solidFill>
                <a:latin typeface="var(--paragraph-font-family,var(--global-base-font))"/>
              </a:rPr>
              <a:t>What games do you and your friends like to play online? Can you show me the websites you visit the most? Shall we play your favourite game online together?</a:t>
            </a:r>
          </a:p>
          <a:p>
            <a:pPr marL="342900" indent="-342900">
              <a:buFont typeface="Arial" panose="020B0604020202020204" pitchFamily="34" charset="0"/>
              <a:buChar char="•"/>
            </a:pPr>
            <a:r>
              <a:rPr lang="en-GB" sz="2400" b="1" dirty="0">
                <a:solidFill>
                  <a:srgbClr val="141414"/>
                </a:solidFill>
                <a:latin typeface="var(--heading-scoped-font-family,var(--global-secondary-font))"/>
              </a:rPr>
              <a:t>Ask them about how they stay safe online.</a:t>
            </a:r>
          </a:p>
          <a:p>
            <a:r>
              <a:rPr lang="en-GB" sz="2400" dirty="0">
                <a:solidFill>
                  <a:srgbClr val="141414"/>
                </a:solidFill>
                <a:latin typeface="var(--paragraph-font-family,var(--global-base-font))"/>
              </a:rPr>
              <a:t>What tips do they have for you, and where did they learn them? What is OK and not OK to share?</a:t>
            </a:r>
          </a:p>
          <a:p>
            <a:pPr marL="342900" indent="-342900">
              <a:buFont typeface="Arial" panose="020B0604020202020204" pitchFamily="34" charset="0"/>
              <a:buChar char="•"/>
            </a:pPr>
            <a:r>
              <a:rPr lang="en-GB" sz="2400" b="1" dirty="0">
                <a:solidFill>
                  <a:srgbClr val="141414"/>
                </a:solidFill>
                <a:latin typeface="var(--heading-scoped-font-family,var(--global-secondary-font))"/>
              </a:rPr>
              <a:t>Ask them if they know where to go for help.</a:t>
            </a:r>
          </a:p>
          <a:p>
            <a:r>
              <a:rPr lang="en-GB" sz="2400" dirty="0">
                <a:solidFill>
                  <a:srgbClr val="141414"/>
                </a:solidFill>
                <a:latin typeface="var(--paragraph-font-family,var(--global-base-font))"/>
              </a:rPr>
              <a:t>Where can they go to find the safety advice, privacy settings and how to report or block on the services they use?</a:t>
            </a:r>
          </a:p>
          <a:p>
            <a:pPr marL="342900" indent="-342900">
              <a:buFont typeface="Arial" panose="020B0604020202020204" pitchFamily="34" charset="0"/>
              <a:buChar char="•"/>
            </a:pPr>
            <a:r>
              <a:rPr lang="en-GB" sz="2400" b="1" dirty="0">
                <a:solidFill>
                  <a:srgbClr val="141414"/>
                </a:solidFill>
                <a:latin typeface="var(--heading-scoped-font-family,var(--global-secondary-font))"/>
              </a:rPr>
              <a:t>Think about how you each use the internet.</a:t>
            </a:r>
          </a:p>
          <a:p>
            <a:r>
              <a:rPr lang="en-GB" sz="2400" dirty="0">
                <a:solidFill>
                  <a:srgbClr val="141414"/>
                </a:solidFill>
                <a:latin typeface="var(--paragraph-font-family,var(--global-base-font))"/>
              </a:rPr>
              <a:t>What more could you do to use the internet together? Are there activities that you could enjoy as a family?</a:t>
            </a:r>
            <a:endParaRPr lang="en-GB" sz="2400" b="0" i="0" dirty="0">
              <a:solidFill>
                <a:srgbClr val="141414"/>
              </a:solidFill>
              <a:effectLst/>
              <a:latin typeface="var(--paragraph-font-family,var(--global-base-font))"/>
            </a:endParaRPr>
          </a:p>
        </p:txBody>
      </p:sp>
    </p:spTree>
    <p:extLst>
      <p:ext uri="{BB962C8B-B14F-4D97-AF65-F5344CB8AC3E}">
        <p14:creationId xmlns:p14="http://schemas.microsoft.com/office/powerpoint/2010/main" val="3847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518" y="-55626"/>
            <a:ext cx="10515600" cy="1325563"/>
          </a:xfrm>
        </p:spPr>
        <p:txBody>
          <a:bodyPr/>
          <a:lstStyle/>
          <a:p>
            <a:r>
              <a:rPr lang="en-GB" dirty="0" smtClean="0"/>
              <a:t>Our commitment</a:t>
            </a:r>
            <a:endParaRPr lang="en-GB" dirty="0"/>
          </a:p>
        </p:txBody>
      </p:sp>
      <p:sp>
        <p:nvSpPr>
          <p:cNvPr id="3" name="Content Placeholder 2"/>
          <p:cNvSpPr>
            <a:spLocks noGrp="1"/>
          </p:cNvSpPr>
          <p:nvPr>
            <p:ph idx="1"/>
          </p:nvPr>
        </p:nvSpPr>
        <p:spPr>
          <a:xfrm>
            <a:off x="750518" y="1199002"/>
            <a:ext cx="10515600" cy="4351338"/>
          </a:xfrm>
        </p:spPr>
        <p:txBody>
          <a:bodyPr>
            <a:normAutofit/>
          </a:bodyPr>
          <a:lstStyle/>
          <a:p>
            <a:r>
              <a:rPr lang="en-GB" sz="2200" dirty="0" smtClean="0"/>
              <a:t>At Stewart Fleming, each class teaches an E-Safety lesson at the start of every half term. </a:t>
            </a:r>
          </a:p>
          <a:p>
            <a:r>
              <a:rPr lang="en-GB" sz="2200" dirty="0" smtClean="0"/>
              <a:t>We also ensure that E-Safety is regularly mentioned throughout the computing topics, leaving these fresh in memory.</a:t>
            </a:r>
          </a:p>
          <a:p>
            <a:r>
              <a:rPr lang="en-GB" sz="2200" dirty="0" smtClean="0"/>
              <a:t>Parent forum to discuss E-Safety issues.</a:t>
            </a:r>
          </a:p>
          <a:p>
            <a:r>
              <a:rPr lang="en-GB" sz="2200" dirty="0"/>
              <a:t>Safer Internet Day is a global campaign to promote the safe and responsible use of technology, which calls on young people, parents, carers, teachers, social workers, law enforcement, companies, policymakers, and more to join together in helping to create a better internet</a:t>
            </a:r>
            <a:r>
              <a:rPr lang="en-GB" sz="2200" dirty="0" smtClean="0"/>
              <a:t>.</a:t>
            </a:r>
          </a:p>
          <a:p>
            <a:r>
              <a:rPr lang="en-GB" sz="2200" dirty="0" smtClean="0"/>
              <a:t>Cyberbullying focus during Anti-Bullying week.</a:t>
            </a:r>
            <a:endParaRPr lang="en-GB" sz="2200" dirty="0"/>
          </a:p>
        </p:txBody>
      </p:sp>
      <p:pic>
        <p:nvPicPr>
          <p:cNvPr id="4" name="Picture 3"/>
          <p:cNvPicPr>
            <a:picLocks noChangeAspect="1"/>
          </p:cNvPicPr>
          <p:nvPr/>
        </p:nvPicPr>
        <p:blipFill>
          <a:blip r:embed="rId2"/>
          <a:stretch>
            <a:fillRect/>
          </a:stretch>
        </p:blipFill>
        <p:spPr>
          <a:xfrm>
            <a:off x="3898748" y="4702557"/>
            <a:ext cx="2903511" cy="1583208"/>
          </a:xfrm>
          <a:prstGeom prst="rect">
            <a:avLst/>
          </a:prstGeom>
        </p:spPr>
      </p:pic>
      <p:pic>
        <p:nvPicPr>
          <p:cNvPr id="5" name="Picture 4"/>
          <p:cNvPicPr>
            <a:picLocks noChangeAspect="1"/>
          </p:cNvPicPr>
          <p:nvPr/>
        </p:nvPicPr>
        <p:blipFill>
          <a:blip r:embed="rId3"/>
          <a:stretch>
            <a:fillRect/>
          </a:stretch>
        </p:blipFill>
        <p:spPr>
          <a:xfrm>
            <a:off x="8600968" y="4662395"/>
            <a:ext cx="2129928" cy="1633885"/>
          </a:xfrm>
          <a:prstGeom prst="rect">
            <a:avLst/>
          </a:prstGeom>
        </p:spPr>
      </p:pic>
      <p:sp>
        <p:nvSpPr>
          <p:cNvPr id="6" name="TextBox 5"/>
          <p:cNvSpPr txBox="1"/>
          <p:nvPr/>
        </p:nvSpPr>
        <p:spPr>
          <a:xfrm>
            <a:off x="4253621" y="6135085"/>
            <a:ext cx="4108537" cy="369332"/>
          </a:xfrm>
          <a:prstGeom prst="rect">
            <a:avLst/>
          </a:prstGeom>
          <a:noFill/>
        </p:spPr>
        <p:txBody>
          <a:bodyPr wrap="square" rtlCol="0">
            <a:spAutoFit/>
          </a:bodyPr>
          <a:lstStyle/>
          <a:p>
            <a:r>
              <a:rPr lang="en-GB" dirty="0" smtClean="0"/>
              <a:t>Example from Y2</a:t>
            </a:r>
            <a:endParaRPr lang="en-GB" dirty="0"/>
          </a:p>
        </p:txBody>
      </p:sp>
      <p:sp>
        <p:nvSpPr>
          <p:cNvPr id="7" name="TextBox 6"/>
          <p:cNvSpPr txBox="1"/>
          <p:nvPr/>
        </p:nvSpPr>
        <p:spPr>
          <a:xfrm>
            <a:off x="8850298" y="6310307"/>
            <a:ext cx="4108537" cy="369332"/>
          </a:xfrm>
          <a:prstGeom prst="rect">
            <a:avLst/>
          </a:prstGeom>
          <a:noFill/>
        </p:spPr>
        <p:txBody>
          <a:bodyPr wrap="square" rtlCol="0">
            <a:spAutoFit/>
          </a:bodyPr>
          <a:lstStyle/>
          <a:p>
            <a:r>
              <a:rPr lang="en-GB" dirty="0" smtClean="0"/>
              <a:t>Example from Y5</a:t>
            </a:r>
            <a:endParaRPr lang="en-GB"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8756" y="4678015"/>
            <a:ext cx="2185382" cy="1632292"/>
          </a:xfrm>
          <a:prstGeom prst="rect">
            <a:avLst/>
          </a:prstGeom>
        </p:spPr>
      </p:pic>
      <p:sp>
        <p:nvSpPr>
          <p:cNvPr id="10" name="TextBox 9"/>
          <p:cNvSpPr txBox="1"/>
          <p:nvPr/>
        </p:nvSpPr>
        <p:spPr>
          <a:xfrm>
            <a:off x="645500" y="6160408"/>
            <a:ext cx="4108537" cy="369332"/>
          </a:xfrm>
          <a:prstGeom prst="rect">
            <a:avLst/>
          </a:prstGeom>
          <a:noFill/>
        </p:spPr>
        <p:txBody>
          <a:bodyPr wrap="square" rtlCol="0">
            <a:spAutoFit/>
          </a:bodyPr>
          <a:lstStyle/>
          <a:p>
            <a:r>
              <a:rPr lang="en-GB" dirty="0" smtClean="0"/>
              <a:t>E-Safety computing display</a:t>
            </a:r>
            <a:endParaRPr lang="en-GB" dirty="0"/>
          </a:p>
        </p:txBody>
      </p:sp>
    </p:spTree>
    <p:extLst>
      <p:ext uri="{BB962C8B-B14F-4D97-AF65-F5344CB8AC3E}">
        <p14:creationId xmlns:p14="http://schemas.microsoft.com/office/powerpoint/2010/main" val="1506517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322</TotalTime>
  <Words>789</Words>
  <Application>Microsoft Office PowerPoint</Application>
  <PresentationFormat>Widescreen</PresentationFormat>
  <Paragraphs>54</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Calibri Light</vt:lpstr>
      <vt:lpstr>Symbol</vt:lpstr>
      <vt:lpstr>Times New Roman</vt:lpstr>
      <vt:lpstr>var(--heading-scoped-font-family,var(--global-secondary-font))</vt:lpstr>
      <vt:lpstr>var(--paragraph-font-family,var(--global-base-font))</vt:lpstr>
      <vt:lpstr>Office Theme</vt:lpstr>
      <vt:lpstr>E-Safety Parent Forum Mr Robbins</vt:lpstr>
      <vt:lpstr>Why are we here?</vt:lpstr>
      <vt:lpstr>At Stewart Fleming we endeavour to ensure every child is safe physically and virtually</vt:lpstr>
      <vt:lpstr>Risks to children</vt:lpstr>
      <vt:lpstr>Advice and support is available:</vt:lpstr>
      <vt:lpstr>E-Safety opinions</vt:lpstr>
      <vt:lpstr>Dealing with E-Safety should be dealt with as a joint approach between schools and parents</vt:lpstr>
      <vt:lpstr>PowerPoint Presentation</vt:lpstr>
      <vt:lpstr>Our commitment</vt:lpstr>
      <vt:lpstr>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E-Safety Parent Forum</dc:title>
  <dc:creator>Darrell Robbins</dc:creator>
  <cp:lastModifiedBy>Darrell Robbins</cp:lastModifiedBy>
  <cp:revision>10</cp:revision>
  <dcterms:created xsi:type="dcterms:W3CDTF">2021-11-03T16:52:55Z</dcterms:created>
  <dcterms:modified xsi:type="dcterms:W3CDTF">2021-11-08T12:59:28Z</dcterms:modified>
</cp:coreProperties>
</file>