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autoCompressPictures="0">
  <p:sldMasterIdLst>
    <p:sldMasterId id="2147483648" r:id="rId4"/>
    <p:sldMasterId id="2147483650" r:id="rId5"/>
    <p:sldMasterId id="2147483719" r:id="rId6"/>
    <p:sldMasterId id="2147483702" r:id="rId7"/>
    <p:sldMasterId id="2147483704" r:id="rId8"/>
  </p:sldMasterIdLst>
  <p:notesMasterIdLst>
    <p:notesMasterId r:id="rId26"/>
  </p:notesMasterIdLst>
  <p:sldIdLst>
    <p:sldId id="256" r:id="rId9"/>
    <p:sldId id="462" r:id="rId10"/>
    <p:sldId id="463" r:id="rId11"/>
    <p:sldId id="464" r:id="rId12"/>
    <p:sldId id="466" r:id="rId13"/>
    <p:sldId id="468" r:id="rId14"/>
    <p:sldId id="469" r:id="rId15"/>
    <p:sldId id="470" r:id="rId16"/>
    <p:sldId id="471" r:id="rId17"/>
    <p:sldId id="460" r:id="rId18"/>
    <p:sldId id="440" r:id="rId19"/>
    <p:sldId id="432" r:id="rId20"/>
    <p:sldId id="429" r:id="rId21"/>
    <p:sldId id="461" r:id="rId22"/>
    <p:sldId id="422" r:id="rId23"/>
    <p:sldId id="472" r:id="rId24"/>
    <p:sldId id="310" r:id="rId25"/>
  </p:sldIdLst>
  <p:sldSz cx="12192000" cy="6858000"/>
  <p:notesSz cx="6858000" cy="9144000"/>
  <p:defaultTextStyle>
    <a:defPPr>
      <a:defRPr lang="en-US"/>
    </a:defPPr>
    <a:lvl1pPr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4572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9144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3716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18288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2860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7432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2004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6576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arlotte Raby" initials="CR" lastIdx="5" clrIdx="0">
    <p:extLst>
      <p:ext uri="{19B8F6BF-5375-455C-9EA6-DF929625EA0E}">
        <p15:presenceInfo xmlns:p15="http://schemas.microsoft.com/office/powerpoint/2012/main" userId="3ce8dd4a77e46e4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EF7E32"/>
    <a:srgbClr val="EDCD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2051" autoAdjust="0"/>
    <p:restoredTop sz="77351"/>
  </p:normalViewPr>
  <p:slideViewPr>
    <p:cSldViewPr>
      <p:cViewPr varScale="1">
        <p:scale>
          <a:sx n="65" d="100"/>
          <a:sy n="65" d="100"/>
        </p:scale>
        <p:origin x="66" y="46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3.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commentAuthors" Target="commentAuthors.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Rectangle 1">
            <a:extLst>
              <a:ext uri="{FF2B5EF4-FFF2-40B4-BE49-F238E27FC236}">
                <a16:creationId xmlns:a16="http://schemas.microsoft.com/office/drawing/2014/main" id="{96AF1521-527F-9A4A-B206-9C642680D718}"/>
              </a:ext>
            </a:extLst>
          </p:cNvPr>
          <p:cNvSpPr>
            <a:spLocks noGrp="1" noRot="1" noChangeAspect="1"/>
          </p:cNvSpPr>
          <p:nvPr>
            <p:ph type="sldImg"/>
          </p:nvPr>
        </p:nvSpPr>
        <p:spPr bwMode="auto">
          <a:xfrm>
            <a:off x="1143000" y="685800"/>
            <a:ext cx="4572000"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 name="Rectangle 2">
            <a:extLst>
              <a:ext uri="{FF2B5EF4-FFF2-40B4-BE49-F238E27FC236}">
                <a16:creationId xmlns:a16="http://schemas.microsoft.com/office/drawing/2014/main" id="{A5C551B8-6B7A-B445-8A47-DCE3FB8E68C8}"/>
              </a:ext>
            </a:extLst>
          </p:cNvPr>
          <p:cNvSpPr>
            <a:spLocks noGrp="1"/>
          </p:cNvSpPr>
          <p:nvPr>
            <p:ph type="body" sz="quarter" idx="1"/>
          </p:nvPr>
        </p:nvSpPr>
        <p:spPr bwMode="auto">
          <a:xfrm>
            <a:off x="914400" y="4343400"/>
            <a:ext cx="50292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noProof="0">
                <a:sym typeface="Calibri" panose="020F0502020204030204" pitchFamily="34" charset="0"/>
              </a:rPr>
              <a:t>Click to edit Master text styles</a:t>
            </a:r>
          </a:p>
          <a:p>
            <a:pPr lvl="1"/>
            <a:r>
              <a:rPr lang="en-US" altLang="en-US" noProof="0">
                <a:sym typeface="Calibri" panose="020F0502020204030204" pitchFamily="34" charset="0"/>
              </a:rPr>
              <a:t>Second level</a:t>
            </a:r>
          </a:p>
          <a:p>
            <a:pPr lvl="2"/>
            <a:r>
              <a:rPr lang="en-US" altLang="en-US" noProof="0">
                <a:sym typeface="Calibri" panose="020F0502020204030204" pitchFamily="34" charset="0"/>
              </a:rPr>
              <a:t>Third level</a:t>
            </a:r>
          </a:p>
          <a:p>
            <a:pPr lvl="3"/>
            <a:r>
              <a:rPr lang="en-US" altLang="en-US" noProof="0">
                <a:sym typeface="Calibri" panose="020F0502020204030204" pitchFamily="34" charset="0"/>
              </a:rPr>
              <a:t>Fourth level</a:t>
            </a:r>
          </a:p>
          <a:p>
            <a:pPr lvl="4"/>
            <a:r>
              <a:rPr lang="en-US" altLang="en-US" noProof="0">
                <a:sym typeface="Calibri" panose="020F0502020204030204" pitchFamily="34" charset="0"/>
              </a:rPr>
              <a:t>Fifth level</a:t>
            </a:r>
          </a:p>
        </p:txBody>
      </p:sp>
    </p:spTree>
    <p:extLst>
      <p:ext uri="{BB962C8B-B14F-4D97-AF65-F5344CB8AC3E}">
        <p14:creationId xmlns:p14="http://schemas.microsoft.com/office/powerpoint/2010/main" val="3319685432"/>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indent="2286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indent="4572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indent="6858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indent="9144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lide Image Placeholder 1">
            <a:extLst>
              <a:ext uri="{FF2B5EF4-FFF2-40B4-BE49-F238E27FC236}">
                <a16:creationId xmlns:a16="http://schemas.microsoft.com/office/drawing/2014/main" id="{0DF8A2E6-9C85-B947-9248-60269C7C293F}"/>
              </a:ext>
            </a:extLst>
          </p:cNvPr>
          <p:cNvSpPr>
            <a:spLocks noGrp="1" noRot="1" noChangeAspect="1" noTextEdit="1"/>
          </p:cNvSpPr>
          <p:nvPr>
            <p:ph type="sldImg"/>
          </p:nvPr>
        </p:nvSpPr>
        <p:spPr>
          <a:xfrm>
            <a:off x="381000" y="685800"/>
            <a:ext cx="6096000" cy="3429000"/>
          </a:xfrm>
        </p:spPr>
      </p:sp>
      <p:sp>
        <p:nvSpPr>
          <p:cNvPr id="14338" name="Notes Placeholder 2">
            <a:extLst>
              <a:ext uri="{FF2B5EF4-FFF2-40B4-BE49-F238E27FC236}">
                <a16:creationId xmlns:a16="http://schemas.microsoft.com/office/drawing/2014/main" id="{71E924FA-A663-404C-B461-BD34C4D994B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14986183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455523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i="1" dirty="0"/>
              <a:t>Celebrate child’s success at school, make time for reading at home!</a:t>
            </a:r>
          </a:p>
        </p:txBody>
      </p:sp>
    </p:spTree>
    <p:extLst>
      <p:ext uri="{BB962C8B-B14F-4D97-AF65-F5344CB8AC3E}">
        <p14:creationId xmlns:p14="http://schemas.microsoft.com/office/powerpoint/2010/main" val="32691805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405945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933397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As well as the ‘learning to read’ book that your child will bring home they will also bring home a book for sharing with you. This book is SO important. This is how we are going to give them the WILL to read. Please read with your child as often as you can – at least once a day if possible.</a:t>
            </a:r>
          </a:p>
          <a:p>
            <a:endParaRPr lang="en-US" i="1" dirty="0"/>
          </a:p>
          <a:p>
            <a:endParaRPr lang="en-US" dirty="0"/>
          </a:p>
        </p:txBody>
      </p:sp>
    </p:spTree>
    <p:extLst>
      <p:ext uri="{BB962C8B-B14F-4D97-AF65-F5344CB8AC3E}">
        <p14:creationId xmlns:p14="http://schemas.microsoft.com/office/powerpoint/2010/main" val="32854457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It is really important that you pronounce the sounds correctly at home if you are supporting your child. These videos are on the website for you to refer to and if you are unsure, please ask your child’s teacher.</a:t>
            </a:r>
          </a:p>
          <a:p>
            <a:endParaRPr lang="en-US" dirty="0"/>
          </a:p>
          <a:p>
            <a:r>
              <a:rPr lang="en-US" dirty="0"/>
              <a:t>Show the parents where to access the videos on the website and play them! </a:t>
            </a:r>
            <a:br>
              <a:rPr lang="en-US" dirty="0"/>
            </a:br>
            <a:r>
              <a:rPr lang="en-US" dirty="0"/>
              <a:t/>
            </a:r>
            <a:br>
              <a:rPr lang="en-US" dirty="0"/>
            </a:br>
            <a:r>
              <a:rPr lang="en-US" dirty="0"/>
              <a:t>https://</a:t>
            </a:r>
            <a:r>
              <a:rPr lang="en-US" dirty="0" err="1"/>
              <a:t>www.littlewandlelettersandsounds.org.uk</a:t>
            </a:r>
            <a:r>
              <a:rPr lang="en-US" dirty="0"/>
              <a:t>/resources/for-parents/</a:t>
            </a:r>
          </a:p>
          <a:p>
            <a:endParaRPr lang="en-US" dirty="0"/>
          </a:p>
        </p:txBody>
      </p:sp>
    </p:spTree>
    <p:extLst>
      <p:ext uri="{BB962C8B-B14F-4D97-AF65-F5344CB8AC3E}">
        <p14:creationId xmlns:p14="http://schemas.microsoft.com/office/powerpoint/2010/main" val="13910586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i="1" dirty="0"/>
              <a:t>Celebrate child’s success at school, make time for reading at home!</a:t>
            </a:r>
          </a:p>
        </p:txBody>
      </p:sp>
    </p:spTree>
    <p:extLst>
      <p:ext uri="{BB962C8B-B14F-4D97-AF65-F5344CB8AC3E}">
        <p14:creationId xmlns:p14="http://schemas.microsoft.com/office/powerpoint/2010/main" val="3639495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465319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895961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i="1" dirty="0"/>
          </a:p>
        </p:txBody>
      </p:sp>
    </p:spTree>
    <p:extLst>
      <p:ext uri="{BB962C8B-B14F-4D97-AF65-F5344CB8AC3E}">
        <p14:creationId xmlns:p14="http://schemas.microsoft.com/office/powerpoint/2010/main" val="23513144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1200" dirty="0"/>
              <a:t>After the first sentence- Explain after first sentence- There is no time limit and the child can take as long as they need. The teacher can also allow the child a rest break if it is necessary. </a:t>
            </a:r>
          </a:p>
          <a:p>
            <a:pPr marL="0" marR="0" lvl="0" indent="0" algn="l" defTabSz="914400" rtl="0" eaLnBrk="0" fontAlgn="base" latinLnBrk="0" hangingPunct="0">
              <a:lnSpc>
                <a:spcPct val="100000"/>
              </a:lnSpc>
              <a:spcBef>
                <a:spcPct val="0"/>
              </a:spcBef>
              <a:spcAft>
                <a:spcPct val="0"/>
              </a:spcAft>
              <a:buClrTx/>
              <a:buSzTx/>
              <a:buFontTx/>
              <a:buNone/>
              <a:tabLst/>
              <a:defRPr/>
            </a:pPr>
            <a:endParaRPr lang="en-US" sz="1200" dirty="0"/>
          </a:p>
          <a:p>
            <a:pPr marL="0" marR="0" lvl="0" indent="0" algn="l" defTabSz="914400" rtl="0" eaLnBrk="0" fontAlgn="base" latinLnBrk="0" hangingPunct="0">
              <a:lnSpc>
                <a:spcPct val="100000"/>
              </a:lnSpc>
              <a:spcBef>
                <a:spcPct val="0"/>
              </a:spcBef>
              <a:spcAft>
                <a:spcPct val="0"/>
              </a:spcAft>
              <a:buClrTx/>
              <a:buSzTx/>
              <a:buFontTx/>
              <a:buNone/>
              <a:tabLst/>
              <a:defRPr/>
            </a:pPr>
            <a:r>
              <a:rPr lang="en-US" sz="1200" dirty="0"/>
              <a:t>After the second sentence-Explain- here are examples of how the words are presented to the children: The pseudo words are presented with a picture of an alien. This tells the child that this word will not make sense to them. It will instead be the name of the kind of alien. This has been added so that the child does not attempt to turn the words into real words.</a:t>
            </a:r>
          </a:p>
          <a:p>
            <a:pPr marL="0" indent="0">
              <a:buNone/>
            </a:pPr>
            <a:endParaRPr lang="en-US" sz="1200" dirty="0">
              <a:solidFill>
                <a:schemeClr val="tx2"/>
              </a:solidFill>
            </a:endParaRPr>
          </a:p>
          <a:p>
            <a:pPr marL="0" indent="0">
              <a:buNone/>
            </a:pPr>
            <a:r>
              <a:rPr lang="en-US" sz="1200" dirty="0">
                <a:solidFill>
                  <a:schemeClr val="tx2"/>
                </a:solidFill>
              </a:rPr>
              <a:t>Finally- Reassure parents- Please don’t worry, your child will have worked on similar activities in their phonics lessons and will be familiar with the format. The only difference will be that the teacher will be unable to help the children on this occasion.</a:t>
            </a:r>
            <a:endParaRPr lang="en-GB" sz="1200" dirty="0">
              <a:solidFill>
                <a:schemeClr val="tx2"/>
              </a:solidFill>
            </a:endParaRPr>
          </a:p>
          <a:p>
            <a:endParaRPr lang="en-GB" dirty="0"/>
          </a:p>
        </p:txBody>
      </p:sp>
    </p:spTree>
    <p:extLst>
      <p:ext uri="{BB962C8B-B14F-4D97-AF65-F5344CB8AC3E}">
        <p14:creationId xmlns:p14="http://schemas.microsoft.com/office/powerpoint/2010/main" val="26271588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5403321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9092922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1200" dirty="0"/>
              <a:t>After sentence 1- explain- However, if a teacher feels a child is really struggling, they may choose to end the check before the end. </a:t>
            </a:r>
          </a:p>
          <a:p>
            <a:endParaRPr lang="en-GB" dirty="0"/>
          </a:p>
        </p:txBody>
      </p:sp>
    </p:spTree>
    <p:extLst>
      <p:ext uri="{BB962C8B-B14F-4D97-AF65-F5344CB8AC3E}">
        <p14:creationId xmlns:p14="http://schemas.microsoft.com/office/powerpoint/2010/main" val="22080696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9154723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a:p>
            <a:r>
              <a:rPr lang="en-GB" dirty="0"/>
              <a:t>Provide an opportunity for parents/carers to ask questions at this point…</a:t>
            </a:r>
          </a:p>
          <a:p>
            <a:endParaRPr lang="en-GB" dirty="0"/>
          </a:p>
          <a:p>
            <a:r>
              <a:rPr lang="en-GB" dirty="0"/>
              <a:t>Reminding them that if they do have questions following this, they can also ask their child’s teacher. </a:t>
            </a:r>
          </a:p>
          <a:p>
            <a:endParaRPr lang="en-GB" dirty="0"/>
          </a:p>
          <a:p>
            <a:endParaRPr lang="en-GB" dirty="0"/>
          </a:p>
        </p:txBody>
      </p:sp>
    </p:spTree>
    <p:extLst>
      <p:ext uri="{BB962C8B-B14F-4D97-AF65-F5344CB8AC3E}">
        <p14:creationId xmlns:p14="http://schemas.microsoft.com/office/powerpoint/2010/main" val="27673078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EBE2B6B3-B4D6-0C48-A6F3-7C7BA60DB1FF}"/>
              </a:ext>
            </a:extLst>
          </p:cNvPr>
          <p:cNvSpPr>
            <a:spLocks noGrp="1"/>
          </p:cNvSpPr>
          <p:nvPr>
            <p:ph type="sldNum" sz="quarter" idx="10"/>
          </p:nvPr>
        </p:nvSpPr>
        <p:spPr>
          <a:ln/>
        </p:spPr>
        <p:txBody>
          <a:bodyPr/>
          <a:lstStyle>
            <a:lvl1pPr>
              <a:defRPr/>
            </a:lvl1pPr>
          </a:lstStyle>
          <a:p>
            <a:fld id="{63E536B8-4A1E-B343-AF8C-FF757BA96125}" type="slidenum">
              <a:rPr lang="en-US" altLang="en-US"/>
              <a:pPr/>
              <a:t>‹#›</a:t>
            </a:fld>
            <a:endParaRPr lang="en-US" altLang="en-US"/>
          </a:p>
        </p:txBody>
      </p:sp>
    </p:spTree>
    <p:extLst>
      <p:ext uri="{BB962C8B-B14F-4D97-AF65-F5344CB8AC3E}">
        <p14:creationId xmlns:p14="http://schemas.microsoft.com/office/powerpoint/2010/main" val="4990742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50060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15051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2_Blank">
    <p:bg>
      <p:bgPr>
        <a:solidFill>
          <a:schemeClr val="accent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85965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00808-5329-3A4B-BC95-FF75E1EE37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1461588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22E540B-6FFD-224B-9D6F-F9DA65DD97EF}"/>
              </a:ext>
            </a:extLst>
          </p:cNvPr>
          <p:cNvSpPr>
            <a:spLocks noGrp="1"/>
          </p:cNvSpPr>
          <p:nvPr>
            <p:ph type="body" sz="quarter" idx="10" hasCustomPrompt="1"/>
          </p:nvPr>
        </p:nvSpPr>
        <p:spPr>
          <a:xfrm>
            <a:off x="1488003" y="2636912"/>
            <a:ext cx="9215995" cy="3168352"/>
          </a:xfrm>
          <a:prstGeom prst="rect">
            <a:avLst/>
          </a:prstGeom>
        </p:spPr>
        <p:txBody>
          <a:bodyPr anchor="ctr" anchorCtr="0"/>
          <a:lstStyle>
            <a:lvl1pPr marL="0" indent="0" algn="ctr">
              <a:lnSpc>
                <a:spcPct val="120000"/>
              </a:lnSpc>
              <a:buNone/>
              <a:defRPr sz="2600" b="1">
                <a:solidFill>
                  <a:schemeClr val="bg1"/>
                </a:solidFill>
              </a:defRPr>
            </a:lvl1pPr>
            <a:lvl2pPr marL="457200" indent="0" algn="ctr">
              <a:buNone/>
              <a:defRPr sz="2200" b="1"/>
            </a:lvl2pPr>
            <a:lvl3pPr marL="914400" indent="0" algn="ctr">
              <a:buNone/>
              <a:defRPr sz="2200" b="1"/>
            </a:lvl3pPr>
            <a:lvl4pPr marL="1371600" indent="0" algn="ctr">
              <a:buNone/>
              <a:defRPr sz="2200" b="1"/>
            </a:lvl4pPr>
            <a:lvl5pPr marL="1828800" indent="0" algn="ctr">
              <a:buNone/>
              <a:defRPr sz="2200" b="1"/>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a:t>
            </a:r>
            <a:r>
              <a:rPr lang="en-US" dirty="0" err="1"/>
              <a:t>auctor</a:t>
            </a:r>
            <a:r>
              <a:rPr lang="en-US" dirty="0"/>
              <a:t> lacinia </a:t>
            </a:r>
            <a:r>
              <a:rPr lang="en-US" dirty="0" err="1"/>
              <a:t>efficitur</a:t>
            </a:r>
            <a:r>
              <a:rPr lang="en-US" dirty="0"/>
              <a:t>. Ut </a:t>
            </a:r>
            <a:r>
              <a:rPr lang="en-US" dirty="0" err="1"/>
              <a:t>condimentum</a:t>
            </a:r>
            <a:r>
              <a:rPr lang="en-US" dirty="0"/>
              <a:t> </a:t>
            </a:r>
            <a:r>
              <a:rPr lang="en-US" dirty="0" err="1"/>
              <a:t>faucibus</a:t>
            </a:r>
            <a:r>
              <a:rPr lang="en-US" dirty="0"/>
              <a:t> </a:t>
            </a:r>
            <a:r>
              <a:rPr lang="en-US" dirty="0" err="1"/>
              <a:t>varius</a:t>
            </a:r>
            <a:r>
              <a:rPr lang="en-US" dirty="0"/>
              <a:t>. </a:t>
            </a:r>
            <a:r>
              <a:rPr lang="en-US" dirty="0" err="1"/>
              <a:t>Fusce</a:t>
            </a:r>
            <a:r>
              <a:rPr lang="en-US" dirty="0"/>
              <a:t> dictum </a:t>
            </a:r>
            <a:r>
              <a:rPr lang="en-US" dirty="0" err="1"/>
              <a:t>urna</a:t>
            </a:r>
            <a:r>
              <a:rPr lang="en-US" dirty="0"/>
              <a:t> sit </a:t>
            </a:r>
            <a:r>
              <a:rPr lang="en-US" dirty="0" err="1"/>
              <a:t>amet</a:t>
            </a:r>
            <a:r>
              <a:rPr lang="en-US" dirty="0"/>
              <a:t> tempus </a:t>
            </a:r>
            <a:r>
              <a:rPr lang="en-US" dirty="0" err="1"/>
              <a:t>ultricies</a:t>
            </a:r>
            <a:r>
              <a:rPr lang="en-US" dirty="0"/>
              <a:t>. </a:t>
            </a:r>
            <a:r>
              <a:rPr lang="en-US" dirty="0" err="1"/>
              <a:t>Nullam</a:t>
            </a:r>
            <a:r>
              <a:rPr lang="en-US" dirty="0"/>
              <a:t> </a:t>
            </a:r>
            <a:r>
              <a:rPr lang="en-US" dirty="0" err="1"/>
              <a:t>quis</a:t>
            </a:r>
            <a:r>
              <a:rPr lang="en-US" dirty="0"/>
              <a:t> </a:t>
            </a:r>
            <a:r>
              <a:rPr lang="en-US" dirty="0" err="1"/>
              <a:t>lobortis</a:t>
            </a:r>
            <a:r>
              <a:rPr lang="en-US" dirty="0"/>
              <a:t> </a:t>
            </a:r>
            <a:r>
              <a:rPr lang="en-US" dirty="0" err="1"/>
              <a:t>velit</a:t>
            </a:r>
            <a:r>
              <a:rPr lang="en-US" dirty="0"/>
              <a:t>. </a:t>
            </a:r>
          </a:p>
        </p:txBody>
      </p:sp>
      <p:pic>
        <p:nvPicPr>
          <p:cNvPr id="5" name="Picture 4">
            <a:extLst>
              <a:ext uri="{FF2B5EF4-FFF2-40B4-BE49-F238E27FC236}">
                <a16:creationId xmlns:a16="http://schemas.microsoft.com/office/drawing/2014/main" id="{D62A1C94-E9AE-5D47-9A4C-64F50BF19112}"/>
              </a:ext>
            </a:extLst>
          </p:cNvPr>
          <p:cNvPicPr>
            <a:picLocks noChangeAspect="1"/>
          </p:cNvPicPr>
          <p:nvPr userDrawn="1"/>
        </p:nvPicPr>
        <p:blipFill>
          <a:blip r:embed="rId2"/>
          <a:stretch>
            <a:fillRect/>
          </a:stretch>
        </p:blipFill>
        <p:spPr>
          <a:xfrm>
            <a:off x="479376" y="1916832"/>
            <a:ext cx="792088" cy="582685"/>
          </a:xfrm>
          <a:prstGeom prst="rect">
            <a:avLst/>
          </a:prstGeom>
        </p:spPr>
      </p:pic>
      <p:pic>
        <p:nvPicPr>
          <p:cNvPr id="6" name="Picture 5">
            <a:extLst>
              <a:ext uri="{FF2B5EF4-FFF2-40B4-BE49-F238E27FC236}">
                <a16:creationId xmlns:a16="http://schemas.microsoft.com/office/drawing/2014/main" id="{A48C83E0-445D-3C4D-BCF3-A81E1F9EAF1C}"/>
              </a:ext>
            </a:extLst>
          </p:cNvPr>
          <p:cNvPicPr>
            <a:picLocks noChangeAspect="1"/>
          </p:cNvPicPr>
          <p:nvPr userDrawn="1"/>
        </p:nvPicPr>
        <p:blipFill>
          <a:blip r:embed="rId2"/>
          <a:stretch>
            <a:fillRect/>
          </a:stretch>
        </p:blipFill>
        <p:spPr>
          <a:xfrm rot="10800000">
            <a:off x="10848528" y="5805264"/>
            <a:ext cx="792088" cy="582685"/>
          </a:xfrm>
          <a:prstGeom prst="rect">
            <a:avLst/>
          </a:prstGeom>
        </p:spPr>
      </p:pic>
    </p:spTree>
    <p:extLst>
      <p:ext uri="{BB962C8B-B14F-4D97-AF65-F5344CB8AC3E}">
        <p14:creationId xmlns:p14="http://schemas.microsoft.com/office/powerpoint/2010/main" val="28050557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22E540B-6FFD-224B-9D6F-F9DA65DD97EF}"/>
              </a:ext>
            </a:extLst>
          </p:cNvPr>
          <p:cNvSpPr>
            <a:spLocks noGrp="1"/>
          </p:cNvSpPr>
          <p:nvPr>
            <p:ph type="body" sz="quarter" idx="10" hasCustomPrompt="1"/>
          </p:nvPr>
        </p:nvSpPr>
        <p:spPr>
          <a:xfrm>
            <a:off x="1488003" y="2636912"/>
            <a:ext cx="9215995" cy="3168352"/>
          </a:xfrm>
          <a:prstGeom prst="rect">
            <a:avLst/>
          </a:prstGeom>
        </p:spPr>
        <p:txBody>
          <a:bodyPr anchor="ctr" anchorCtr="0"/>
          <a:lstStyle>
            <a:lvl1pPr marL="0" indent="0" algn="ctr">
              <a:lnSpc>
                <a:spcPct val="120000"/>
              </a:lnSpc>
              <a:buNone/>
              <a:defRPr sz="2600" b="1">
                <a:solidFill>
                  <a:schemeClr val="bg1"/>
                </a:solidFill>
              </a:defRPr>
            </a:lvl1pPr>
            <a:lvl2pPr marL="457200" indent="0" algn="ctr">
              <a:buNone/>
              <a:defRPr sz="2200" b="1"/>
            </a:lvl2pPr>
            <a:lvl3pPr marL="914400" indent="0" algn="ctr">
              <a:buNone/>
              <a:defRPr sz="2200" b="1"/>
            </a:lvl3pPr>
            <a:lvl4pPr marL="1371600" indent="0" algn="ctr">
              <a:buNone/>
              <a:defRPr sz="2200" b="1"/>
            </a:lvl4pPr>
            <a:lvl5pPr marL="1828800" indent="0" algn="ctr">
              <a:buNone/>
              <a:defRPr sz="2200" b="1"/>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a:t>
            </a:r>
            <a:r>
              <a:rPr lang="en-US" dirty="0" err="1"/>
              <a:t>auctor</a:t>
            </a:r>
            <a:r>
              <a:rPr lang="en-US" dirty="0"/>
              <a:t> lacinia </a:t>
            </a:r>
            <a:r>
              <a:rPr lang="en-US" dirty="0" err="1"/>
              <a:t>efficitur</a:t>
            </a:r>
            <a:r>
              <a:rPr lang="en-US" dirty="0"/>
              <a:t>. Ut </a:t>
            </a:r>
            <a:r>
              <a:rPr lang="en-US" dirty="0" err="1"/>
              <a:t>condimentum</a:t>
            </a:r>
            <a:r>
              <a:rPr lang="en-US" dirty="0"/>
              <a:t> </a:t>
            </a:r>
            <a:r>
              <a:rPr lang="en-US" dirty="0" err="1"/>
              <a:t>faucibus</a:t>
            </a:r>
            <a:r>
              <a:rPr lang="en-US" dirty="0"/>
              <a:t> </a:t>
            </a:r>
            <a:r>
              <a:rPr lang="en-US" dirty="0" err="1"/>
              <a:t>varius</a:t>
            </a:r>
            <a:r>
              <a:rPr lang="en-US" dirty="0"/>
              <a:t>. </a:t>
            </a:r>
            <a:r>
              <a:rPr lang="en-US" dirty="0" err="1"/>
              <a:t>Fusce</a:t>
            </a:r>
            <a:r>
              <a:rPr lang="en-US" dirty="0"/>
              <a:t> dictum </a:t>
            </a:r>
            <a:r>
              <a:rPr lang="en-US" dirty="0" err="1"/>
              <a:t>urna</a:t>
            </a:r>
            <a:r>
              <a:rPr lang="en-US" dirty="0"/>
              <a:t> sit </a:t>
            </a:r>
            <a:r>
              <a:rPr lang="en-US" dirty="0" err="1"/>
              <a:t>amet</a:t>
            </a:r>
            <a:r>
              <a:rPr lang="en-US" dirty="0"/>
              <a:t> tempus </a:t>
            </a:r>
            <a:r>
              <a:rPr lang="en-US" dirty="0" err="1"/>
              <a:t>ultricies</a:t>
            </a:r>
            <a:r>
              <a:rPr lang="en-US" dirty="0"/>
              <a:t>. </a:t>
            </a:r>
            <a:r>
              <a:rPr lang="en-US" dirty="0" err="1"/>
              <a:t>Nullam</a:t>
            </a:r>
            <a:r>
              <a:rPr lang="en-US" dirty="0"/>
              <a:t> </a:t>
            </a:r>
            <a:r>
              <a:rPr lang="en-US" dirty="0" err="1"/>
              <a:t>quis</a:t>
            </a:r>
            <a:r>
              <a:rPr lang="en-US" dirty="0"/>
              <a:t> </a:t>
            </a:r>
            <a:r>
              <a:rPr lang="en-US" dirty="0" err="1"/>
              <a:t>lobortis</a:t>
            </a:r>
            <a:r>
              <a:rPr lang="en-US" dirty="0"/>
              <a:t> </a:t>
            </a:r>
            <a:r>
              <a:rPr lang="en-US" dirty="0" err="1"/>
              <a:t>velit</a:t>
            </a:r>
            <a:r>
              <a:rPr lang="en-US" dirty="0"/>
              <a:t>. </a:t>
            </a:r>
          </a:p>
        </p:txBody>
      </p:sp>
      <p:pic>
        <p:nvPicPr>
          <p:cNvPr id="5" name="Picture 4">
            <a:extLst>
              <a:ext uri="{FF2B5EF4-FFF2-40B4-BE49-F238E27FC236}">
                <a16:creationId xmlns:a16="http://schemas.microsoft.com/office/drawing/2014/main" id="{D62A1C94-E9AE-5D47-9A4C-64F50BF19112}"/>
              </a:ext>
            </a:extLst>
          </p:cNvPr>
          <p:cNvPicPr>
            <a:picLocks noChangeAspect="1"/>
          </p:cNvPicPr>
          <p:nvPr userDrawn="1"/>
        </p:nvPicPr>
        <p:blipFill>
          <a:blip r:embed="rId2"/>
          <a:stretch>
            <a:fillRect/>
          </a:stretch>
        </p:blipFill>
        <p:spPr>
          <a:xfrm>
            <a:off x="479376" y="1916832"/>
            <a:ext cx="792088" cy="582685"/>
          </a:xfrm>
          <a:prstGeom prst="rect">
            <a:avLst/>
          </a:prstGeom>
        </p:spPr>
      </p:pic>
      <p:pic>
        <p:nvPicPr>
          <p:cNvPr id="6" name="Picture 5">
            <a:extLst>
              <a:ext uri="{FF2B5EF4-FFF2-40B4-BE49-F238E27FC236}">
                <a16:creationId xmlns:a16="http://schemas.microsoft.com/office/drawing/2014/main" id="{A48C83E0-445D-3C4D-BCF3-A81E1F9EAF1C}"/>
              </a:ext>
            </a:extLst>
          </p:cNvPr>
          <p:cNvPicPr>
            <a:picLocks noChangeAspect="1"/>
          </p:cNvPicPr>
          <p:nvPr userDrawn="1"/>
        </p:nvPicPr>
        <p:blipFill>
          <a:blip r:embed="rId2"/>
          <a:stretch>
            <a:fillRect/>
          </a:stretch>
        </p:blipFill>
        <p:spPr>
          <a:xfrm rot="10800000">
            <a:off x="10848528" y="5805264"/>
            <a:ext cx="792088" cy="582685"/>
          </a:xfrm>
          <a:prstGeom prst="rect">
            <a:avLst/>
          </a:prstGeom>
        </p:spPr>
      </p:pic>
    </p:spTree>
    <p:extLst>
      <p:ext uri="{BB962C8B-B14F-4D97-AF65-F5344CB8AC3E}">
        <p14:creationId xmlns:p14="http://schemas.microsoft.com/office/powerpoint/2010/main" val="564188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11161240"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21346706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dirty="0"/>
              <a:t>Click to edit Master title style</a:t>
            </a:r>
          </a:p>
        </p:txBody>
      </p:sp>
      <p:sp>
        <p:nvSpPr>
          <p:cNvPr id="6" name="Text Placeholder 2">
            <a:extLst>
              <a:ext uri="{FF2B5EF4-FFF2-40B4-BE49-F238E27FC236}">
                <a16:creationId xmlns:a16="http://schemas.microsoft.com/office/drawing/2014/main" id="{FCA5357F-9713-BB4D-9AE1-E10DB318EF40}"/>
              </a:ext>
            </a:extLst>
          </p:cNvPr>
          <p:cNvSpPr>
            <a:spLocks noGrp="1"/>
          </p:cNvSpPr>
          <p:nvPr>
            <p:ph type="body" sz="quarter" idx="11"/>
          </p:nvPr>
        </p:nvSpPr>
        <p:spPr>
          <a:xfrm>
            <a:off x="624001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11888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dirty="0"/>
              <a:t>Click to edit Master title style</a:t>
            </a:r>
          </a:p>
        </p:txBody>
      </p:sp>
      <p:sp>
        <p:nvSpPr>
          <p:cNvPr id="4" name="Picture Placeholder 3">
            <a:extLst>
              <a:ext uri="{FF2B5EF4-FFF2-40B4-BE49-F238E27FC236}">
                <a16:creationId xmlns:a16="http://schemas.microsoft.com/office/drawing/2014/main" id="{EADF02A9-D1D6-1947-8903-4AEE4B422F55}"/>
              </a:ext>
            </a:extLst>
          </p:cNvPr>
          <p:cNvSpPr>
            <a:spLocks noGrp="1"/>
          </p:cNvSpPr>
          <p:nvPr>
            <p:ph type="pic" sz="quarter" idx="11"/>
          </p:nvPr>
        </p:nvSpPr>
        <p:spPr>
          <a:xfrm>
            <a:off x="6096000" y="1916113"/>
            <a:ext cx="5473700" cy="4392612"/>
          </a:xfrm>
          <a:prstGeom prst="rect">
            <a:avLst/>
          </a:prstGeom>
        </p:spPr>
        <p:txBody>
          <a:bodyPr/>
          <a:lstStyle/>
          <a:p>
            <a:endParaRPr lang="en-US"/>
          </a:p>
        </p:txBody>
      </p:sp>
    </p:spTree>
    <p:extLst>
      <p:ext uri="{BB962C8B-B14F-4D97-AF65-F5344CB8AC3E}">
        <p14:creationId xmlns:p14="http://schemas.microsoft.com/office/powerpoint/2010/main" val="27361739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8666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9C405-5329-8F44-BF87-076C7BC7DF3F}"/>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Tree>
    <p:extLst>
      <p:ext uri="{BB962C8B-B14F-4D97-AF65-F5344CB8AC3E}">
        <p14:creationId xmlns:p14="http://schemas.microsoft.com/office/powerpoint/2010/main" val="8209913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40505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257300" y="2286000"/>
            <a:ext cx="4791456" cy="36195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647795" y="2286000"/>
            <a:ext cx="4791456" cy="36195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5B1524F4-450B-494A-8168-C27743591B4F}" type="datetimeFigureOut">
              <a:rPr lang="en-US" smtClean="0"/>
              <a:t>2/27/2023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301055-81AA-C044-9423-EC0F2F6D7467}" type="slidenum">
              <a:rPr lang="en-US" smtClean="0"/>
              <a:t>‹#›</a:t>
            </a:fld>
            <a:endParaRPr lang="en-US"/>
          </a:p>
        </p:txBody>
      </p:sp>
    </p:spTree>
    <p:extLst>
      <p:ext uri="{BB962C8B-B14F-4D97-AF65-F5344CB8AC3E}">
        <p14:creationId xmlns:p14="http://schemas.microsoft.com/office/powerpoint/2010/main" val="3265911459"/>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739632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10" Type="http://schemas.openxmlformats.org/officeDocument/2006/relationships/image" Target="../media/image2.png"/><Relationship Id="rId4" Type="http://schemas.openxmlformats.org/officeDocument/2006/relationships/slideLayout" Target="../slideLayouts/slideLayout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image" Target="../media/image3.png"/><Relationship Id="rId5" Type="http://schemas.openxmlformats.org/officeDocument/2006/relationships/theme" Target="../theme/theme3.xml"/><Relationship Id="rId4"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5.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5C3FE484-FEE0-2449-9EE7-ED6769BE7175}"/>
              </a:ext>
            </a:extLst>
          </p:cNvPr>
          <p:cNvSpPr>
            <a:spLocks noGrp="1"/>
          </p:cNvSpPr>
          <p:nvPr>
            <p:ph type="sldNum" sz="quarter" idx="2"/>
          </p:nvPr>
        </p:nvSpPr>
        <p:spPr bwMode="auto">
          <a:xfrm>
            <a:off x="11088688" y="6403975"/>
            <a:ext cx="265112" cy="268288"/>
          </a:xfrm>
          <a:prstGeom prst="rect">
            <a:avLst/>
          </a:prstGeom>
          <a:noFill/>
          <a:ln>
            <a:noFill/>
          </a:ln>
          <a:effectLst/>
        </p:spPr>
        <p:txBody>
          <a:bodyPr vert="horz" wrap="none" lIns="45718" tIns="45718" rIns="45718" bIns="45718" numCol="1" anchor="ctr" anchorCtr="0" compatLnSpc="1">
            <a:prstTxWarp prst="textNoShape">
              <a:avLst/>
            </a:prstTxWarp>
          </a:bodyPr>
          <a:lstStyle>
            <a:lvl1pPr algn="r" eaLnBrk="1">
              <a:defRPr sz="1200">
                <a:solidFill>
                  <a:srgbClr val="888888"/>
                </a:solidFill>
              </a:defRPr>
            </a:lvl1pPr>
          </a:lstStyle>
          <a:p>
            <a:fld id="{78C86882-5437-3747-9A87-8CEFECD49F12}" type="slidenum">
              <a:rPr lang="en-US" altLang="en-US"/>
              <a:pPr/>
              <a:t>‹#›</a:t>
            </a:fld>
            <a:endParaRPr lang="en-US" altLang="en-US"/>
          </a:p>
        </p:txBody>
      </p:sp>
      <p:pic>
        <p:nvPicPr>
          <p:cNvPr id="1027" name="Picture 3">
            <a:extLst>
              <a:ext uri="{FF2B5EF4-FFF2-40B4-BE49-F238E27FC236}">
                <a16:creationId xmlns:a16="http://schemas.microsoft.com/office/drawing/2014/main" id="{A135BC1E-1C1B-374E-A928-22464112F594}"/>
              </a:ext>
            </a:extLst>
          </p:cNvPr>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85" r:id="rId1"/>
  </p:sldLayoutIdLst>
  <p:txStyles>
    <p:titleStyle>
      <a:lvl1pPr algn="l" rtl="0" eaLnBrk="0" fontAlgn="base" hangingPunct="0">
        <a:lnSpc>
          <a:spcPct val="90000"/>
        </a:lnSpc>
        <a:spcBef>
          <a:spcPct val="0"/>
        </a:spcBef>
        <a:spcAft>
          <a:spcPct val="0"/>
        </a:spcAft>
        <a:defRPr sz="44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Calibri Light" panose="020F0302020204030204" pitchFamily="34" charset="0"/>
        </a:defRPr>
      </a:lvl1pPr>
      <a:lvl2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2pPr>
      <a:lvl3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3pPr>
      <a:lvl4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4pPr>
      <a:lvl5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5pPr>
      <a:lvl6pPr marL="4572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6pPr>
      <a:lvl7pPr marL="9144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7pPr>
      <a:lvl8pPr marL="13716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8pPr>
      <a:lvl9pPr marL="18288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9pPr>
    </p:titleStyle>
    <p:bodyStyle>
      <a:lvl1pPr algn="l" rtl="0" eaLnBrk="0" fontAlgn="base" hangingPunct="0">
        <a:lnSpc>
          <a:spcPct val="90000"/>
        </a:lnSpc>
        <a:spcBef>
          <a:spcPts val="1000"/>
        </a:spcBef>
        <a:spcAft>
          <a:spcPct val="0"/>
        </a:spcAft>
        <a:buSzPct val="100000"/>
        <a:defRPr sz="2800" b="1" kern="1200">
          <a:solidFill>
            <a:schemeClr val="bg1"/>
          </a:solidFill>
          <a:latin typeface="Gotham Narrow Bold" pitchFamily="2" charset="0"/>
          <a:ea typeface="+mn-ea"/>
          <a:cs typeface="+mn-cs"/>
          <a:sym typeface="Calibri" panose="020F0502020204030204" pitchFamily="34" charset="0"/>
        </a:defRPr>
      </a:lvl1pPr>
      <a:lvl2pPr marL="457200" algn="l" rtl="0" eaLnBrk="0" fontAlgn="base" hangingPunct="0">
        <a:lnSpc>
          <a:spcPct val="90000"/>
        </a:lnSpc>
        <a:spcBef>
          <a:spcPts val="1000"/>
        </a:spcBef>
        <a:spcAft>
          <a:spcPct val="0"/>
        </a:spcAft>
        <a:buSzPct val="100000"/>
        <a:defRPr sz="2800" kern="1200">
          <a:solidFill>
            <a:schemeClr val="bg1"/>
          </a:solidFill>
          <a:latin typeface="Open Sans" panose="020B0606030504020204" pitchFamily="34" charset="0"/>
          <a:ea typeface="Open Sans" panose="020B0606030504020204" pitchFamily="34" charset="0"/>
          <a:cs typeface="Open Sans" panose="020B0606030504020204" pitchFamily="34" charset="0"/>
          <a:sym typeface="Calibri" panose="020F0502020204030204" pitchFamily="34" charset="0"/>
        </a:defRPr>
      </a:lvl2pPr>
      <a:lvl3pPr marL="914400" algn="l" rtl="0" eaLnBrk="0" fontAlgn="base" hangingPunct="0">
        <a:lnSpc>
          <a:spcPct val="90000"/>
        </a:lnSpc>
        <a:spcBef>
          <a:spcPts val="1000"/>
        </a:spcBef>
        <a:spcAft>
          <a:spcPct val="0"/>
        </a:spcAft>
        <a:buSzPct val="100000"/>
        <a:defRPr sz="2800" kern="1200">
          <a:solidFill>
            <a:srgbClr val="000000"/>
          </a:solidFill>
          <a:latin typeface="+mn-lt"/>
          <a:ea typeface="+mn-ea"/>
          <a:cs typeface="Open Sans" panose="020B0606030504020204" pitchFamily="34" charset="0"/>
          <a:sym typeface="Calibri" panose="020F0502020204030204" pitchFamily="34" charset="0"/>
        </a:defRPr>
      </a:lvl3pPr>
      <a:lvl4pPr marL="1371600" algn="l" rtl="0" eaLnBrk="0" fontAlgn="base" hangingPunct="0">
        <a:lnSpc>
          <a:spcPct val="90000"/>
        </a:lnSpc>
        <a:spcBef>
          <a:spcPts val="1000"/>
        </a:spcBef>
        <a:spcAft>
          <a:spcPct val="0"/>
        </a:spcAft>
        <a:buSzPct val="100000"/>
        <a:defRPr sz="2800" kern="1200">
          <a:solidFill>
            <a:srgbClr val="000000"/>
          </a:solidFill>
          <a:latin typeface="+mn-lt"/>
          <a:ea typeface="+mn-ea"/>
          <a:cs typeface="Open Sans" panose="020B0606030504020204" pitchFamily="34" charset="0"/>
          <a:sym typeface="Calibri" panose="020F0502020204030204" pitchFamily="34" charset="0"/>
        </a:defRPr>
      </a:lvl4pPr>
      <a:lvl5pPr marL="1828800" algn="l" rtl="0" eaLnBrk="0" fontAlgn="base" hangingPunct="0">
        <a:lnSpc>
          <a:spcPct val="90000"/>
        </a:lnSpc>
        <a:spcBef>
          <a:spcPts val="1000"/>
        </a:spcBef>
        <a:spcAft>
          <a:spcPct val="0"/>
        </a:spcAft>
        <a:buSzPct val="100000"/>
        <a:defRPr sz="2800" kern="1200">
          <a:solidFill>
            <a:srgbClr val="000000"/>
          </a:solidFill>
          <a:latin typeface="+mn-lt"/>
          <a:ea typeface="+mn-ea"/>
          <a:cs typeface="Open Sans" panose="020B0606030504020204" pitchFamily="34" charset="0"/>
          <a:sym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1AB373-CFC7-C849-A174-915481BA7EC2}"/>
              </a:ext>
            </a:extLst>
          </p:cNvPr>
          <p:cNvPicPr>
            <a:picLocks noChangeAspect="1"/>
          </p:cNvPicPr>
          <p:nvPr userDrawn="1"/>
        </p:nvPicPr>
        <p:blipFill>
          <a:blip r:embed="rId10"/>
          <a:stretch>
            <a:fillRect/>
          </a:stretch>
        </p:blipFill>
        <p:spPr>
          <a:xfrm>
            <a:off x="10704512" y="260648"/>
            <a:ext cx="1224136" cy="1224136"/>
          </a:xfrm>
          <a:prstGeom prst="rect">
            <a:avLst/>
          </a:prstGeom>
        </p:spPr>
      </p:pic>
    </p:spTree>
  </p:cSld>
  <p:clrMap bg1="lt1" tx1="dk1" bg2="lt2" tx2="dk2" accent1="accent1" accent2="accent2" accent3="accent3" accent4="accent4" accent5="accent5" accent6="accent6" hlink="hlink" folHlink="folHlink"/>
  <p:sldLayoutIdLst>
    <p:sldLayoutId id="2147483686" r:id="rId1"/>
    <p:sldLayoutId id="2147483695" r:id="rId2"/>
    <p:sldLayoutId id="2147483696" r:id="rId3"/>
    <p:sldLayoutId id="2147483697" r:id="rId4"/>
    <p:sldLayoutId id="2147483698" r:id="rId5"/>
    <p:sldLayoutId id="2147483717" r:id="rId6"/>
    <p:sldLayoutId id="2147483718" r:id="rId7"/>
    <p:sldLayoutId id="2147483730" r:id="rId8"/>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1704D62-23FC-224F-B479-F741B27866FE}"/>
              </a:ext>
            </a:extLst>
          </p:cNvPr>
          <p:cNvPicPr>
            <a:picLocks noChangeAspect="1"/>
          </p:cNvPicPr>
          <p:nvPr userDrawn="1"/>
        </p:nvPicPr>
        <p:blipFill>
          <a:blip r:embed="rId6"/>
          <a:stretch>
            <a:fillRect/>
          </a:stretch>
        </p:blipFill>
        <p:spPr>
          <a:xfrm>
            <a:off x="10683293" y="260648"/>
            <a:ext cx="1266574" cy="1260000"/>
          </a:xfrm>
          <a:prstGeom prst="rect">
            <a:avLst/>
          </a:prstGeom>
        </p:spPr>
      </p:pic>
    </p:spTree>
    <p:extLst>
      <p:ext uri="{BB962C8B-B14F-4D97-AF65-F5344CB8AC3E}">
        <p14:creationId xmlns:p14="http://schemas.microsoft.com/office/powerpoint/2010/main" val="2577287840"/>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6FF114-B114-2E45-B35B-0761178FD444}"/>
              </a:ext>
            </a:extLst>
          </p:cNvPr>
          <p:cNvPicPr>
            <a:picLocks noChangeAspect="1"/>
          </p:cNvPicPr>
          <p:nvPr userDrawn="1"/>
        </p:nvPicPr>
        <p:blipFill>
          <a:blip r:embed="rId3"/>
          <a:stretch>
            <a:fillRect/>
          </a:stretch>
        </p:blipFill>
        <p:spPr>
          <a:xfrm>
            <a:off x="10704512" y="260648"/>
            <a:ext cx="1224136" cy="1224136"/>
          </a:xfrm>
          <a:prstGeom prst="rect">
            <a:avLst/>
          </a:prstGeom>
        </p:spPr>
      </p:pic>
      <p:sp>
        <p:nvSpPr>
          <p:cNvPr id="4" name="Rounded Rectangle 3">
            <a:extLst>
              <a:ext uri="{FF2B5EF4-FFF2-40B4-BE49-F238E27FC236}">
                <a16:creationId xmlns:a16="http://schemas.microsoft.com/office/drawing/2014/main" id="{85FEFE76-4971-F149-B465-E91A8ABE37CF}"/>
              </a:ext>
            </a:extLst>
          </p:cNvPr>
          <p:cNvSpPr/>
          <p:nvPr userDrawn="1"/>
        </p:nvSpPr>
        <p:spPr>
          <a:xfrm>
            <a:off x="227348" y="1628800"/>
            <a:ext cx="11737304" cy="4968552"/>
          </a:xfrm>
          <a:prstGeom prst="roundRect">
            <a:avLst>
              <a:gd name="adj" fmla="val 502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4033649"/>
      </p:ext>
    </p:extLst>
  </p:cSld>
  <p:clrMap bg1="lt1" tx1="dk1" bg2="lt2" tx2="dk2" accent1="accent1" accent2="accent2" accent3="accent3" accent4="accent4" accent5="accent5" accent6="accent6" hlink="hlink" folHlink="folHlink"/>
  <p:sldLayoutIdLst>
    <p:sldLayoutId id="2147483703"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6FF114-B114-2E45-B35B-0761178FD444}"/>
              </a:ext>
            </a:extLst>
          </p:cNvPr>
          <p:cNvPicPr>
            <a:picLocks noChangeAspect="1"/>
          </p:cNvPicPr>
          <p:nvPr userDrawn="1"/>
        </p:nvPicPr>
        <p:blipFill>
          <a:blip r:embed="rId3"/>
          <a:stretch>
            <a:fillRect/>
          </a:stretch>
        </p:blipFill>
        <p:spPr>
          <a:xfrm>
            <a:off x="10704512" y="260648"/>
            <a:ext cx="1224136" cy="1224136"/>
          </a:xfrm>
          <a:prstGeom prst="rect">
            <a:avLst/>
          </a:prstGeom>
        </p:spPr>
      </p:pic>
      <p:sp>
        <p:nvSpPr>
          <p:cNvPr id="4" name="Rounded Rectangle 3">
            <a:extLst>
              <a:ext uri="{FF2B5EF4-FFF2-40B4-BE49-F238E27FC236}">
                <a16:creationId xmlns:a16="http://schemas.microsoft.com/office/drawing/2014/main" id="{85FEFE76-4971-F149-B465-E91A8ABE37CF}"/>
              </a:ext>
            </a:extLst>
          </p:cNvPr>
          <p:cNvSpPr/>
          <p:nvPr userDrawn="1"/>
        </p:nvSpPr>
        <p:spPr>
          <a:xfrm>
            <a:off x="227348" y="1628800"/>
            <a:ext cx="11737304" cy="4968552"/>
          </a:xfrm>
          <a:prstGeom prst="roundRect">
            <a:avLst>
              <a:gd name="adj" fmla="val 502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7230335"/>
      </p:ext>
    </p:extLst>
  </p:cSld>
  <p:clrMap bg1="lt1" tx1="dk1" bg2="lt2" tx2="dk2" accent1="accent1" accent2="accent2" accent3="accent3" accent4="accent4" accent5="accent5" accent6="accent6" hlink="hlink" folHlink="folHlink"/>
  <p:sldLayoutIdLst>
    <p:sldLayoutId id="2147483705"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8.tiff"/></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0.tiff"/><Relationship Id="rId7" Type="http://schemas.openxmlformats.org/officeDocument/2006/relationships/image" Target="../media/image24.emf"/><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23.emf"/><Relationship Id="rId5" Type="http://schemas.openxmlformats.org/officeDocument/2006/relationships/image" Target="../media/image22.png"/><Relationship Id="rId4" Type="http://schemas.openxmlformats.org/officeDocument/2006/relationships/image" Target="../media/image21.tiff"/></Relationships>
</file>

<file path=ppt/slides/_rels/slide15.xml.rels><?xml version="1.0" encoding="UTF-8" standalone="yes"?>
<Relationships xmlns="http://schemas.openxmlformats.org/package/2006/relationships"><Relationship Id="rId3" Type="http://schemas.openxmlformats.org/officeDocument/2006/relationships/hyperlink" Target="https://youtu.be/-ZtjFIvA_fs" TargetMode="External"/><Relationship Id="rId7"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s://youtu.be/DvOuc7cWXxc" TargetMode="External"/><Relationship Id="rId5" Type="http://schemas.openxmlformats.org/officeDocument/2006/relationships/hyperlink" Target="https://youtu.be/qDu3JAjf-U0" TargetMode="Externa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6">
            <a:extLst>
              <a:ext uri="{FF2B5EF4-FFF2-40B4-BE49-F238E27FC236}">
                <a16:creationId xmlns:a16="http://schemas.microsoft.com/office/drawing/2014/main" id="{4A9BDAC7-397C-164A-A84F-9A78B8DF9823}"/>
              </a:ext>
            </a:extLst>
          </p:cNvPr>
          <p:cNvSpPr txBox="1">
            <a:spLocks noChangeArrowheads="1"/>
          </p:cNvSpPr>
          <p:nvPr/>
        </p:nvSpPr>
        <p:spPr bwMode="auto">
          <a:xfrm>
            <a:off x="548849" y="4775084"/>
            <a:ext cx="11307791" cy="166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742950" indent="-28575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a:lnSpc>
                <a:spcPct val="120000"/>
              </a:lnSpc>
            </a:pPr>
            <a:r>
              <a:rPr lang="en-US" sz="4400" b="1" dirty="0">
                <a:solidFill>
                  <a:srgbClr val="002060"/>
                </a:solidFill>
              </a:rPr>
              <a:t>Parent &amp; </a:t>
            </a:r>
            <a:r>
              <a:rPr lang="en-US" sz="4400" b="1" dirty="0" err="1">
                <a:solidFill>
                  <a:srgbClr val="002060"/>
                </a:solidFill>
              </a:rPr>
              <a:t>Carer</a:t>
            </a:r>
            <a:r>
              <a:rPr lang="en-US" sz="4400" b="1" dirty="0">
                <a:solidFill>
                  <a:srgbClr val="002060"/>
                </a:solidFill>
              </a:rPr>
              <a:t> Workshop: </a:t>
            </a:r>
            <a:r>
              <a:rPr lang="en-US" sz="4400" dirty="0">
                <a:solidFill>
                  <a:srgbClr val="002060"/>
                </a:solidFill>
              </a:rPr>
              <a:t>Phonics and early reading</a:t>
            </a:r>
          </a:p>
        </p:txBody>
      </p:sp>
      <p:sp>
        <p:nvSpPr>
          <p:cNvPr id="4" name="TextBox 6">
            <a:extLst>
              <a:ext uri="{FF2B5EF4-FFF2-40B4-BE49-F238E27FC236}">
                <a16:creationId xmlns:a16="http://schemas.microsoft.com/office/drawing/2014/main" id="{73606950-956A-2146-9DAF-59766DE0859D}"/>
              </a:ext>
            </a:extLst>
          </p:cNvPr>
          <p:cNvSpPr txBox="1">
            <a:spLocks noChangeArrowheads="1"/>
          </p:cNvSpPr>
          <p:nvPr/>
        </p:nvSpPr>
        <p:spPr bwMode="auto">
          <a:xfrm>
            <a:off x="551384" y="4077072"/>
            <a:ext cx="7272808" cy="69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742950" indent="-28575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a:lnSpc>
                <a:spcPct val="80000"/>
              </a:lnSpc>
            </a:pPr>
            <a:r>
              <a:rPr lang="en-GB" altLang="en-US" sz="4800" b="1" dirty="0">
                <a:solidFill>
                  <a:schemeClr val="bg1"/>
                </a:solidFill>
              </a:rPr>
              <a:t>Teach reading: change lives</a:t>
            </a:r>
          </a:p>
        </p:txBody>
      </p:sp>
      <p:pic>
        <p:nvPicPr>
          <p:cNvPr id="1026" name="Picture 2" descr="The Pioneer Academy - Home">
            <a:extLst>
              <a:ext uri="{FF2B5EF4-FFF2-40B4-BE49-F238E27FC236}">
                <a16:creationId xmlns:a16="http://schemas.microsoft.com/office/drawing/2014/main" id="{D335BBD4-6454-4EA2-96A0-D750C37B51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849" y="332656"/>
            <a:ext cx="3118619" cy="309634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E4AC40-E2B1-BC49-BFC1-AB1227E350D5}"/>
              </a:ext>
            </a:extLst>
          </p:cNvPr>
          <p:cNvPicPr>
            <a:picLocks noChangeAspect="1"/>
          </p:cNvPicPr>
          <p:nvPr/>
        </p:nvPicPr>
        <p:blipFill>
          <a:blip r:embed="rId3">
            <a:alphaModFix amt="4000"/>
          </a:blip>
          <a:stretch>
            <a:fillRect/>
          </a:stretch>
        </p:blipFill>
        <p:spPr>
          <a:xfrm>
            <a:off x="263352" y="-891480"/>
            <a:ext cx="8556550" cy="8935311"/>
          </a:xfrm>
          <a:prstGeom prst="rect">
            <a:avLst/>
          </a:prstGeom>
        </p:spPr>
      </p:pic>
      <p:sp>
        <p:nvSpPr>
          <p:cNvPr id="3" name="TextBox 2">
            <a:extLst>
              <a:ext uri="{FF2B5EF4-FFF2-40B4-BE49-F238E27FC236}">
                <a16:creationId xmlns:a16="http://schemas.microsoft.com/office/drawing/2014/main" id="{468005F6-CA72-7F49-9FE7-38E6A45AA721}"/>
              </a:ext>
            </a:extLst>
          </p:cNvPr>
          <p:cNvSpPr txBox="1"/>
          <p:nvPr/>
        </p:nvSpPr>
        <p:spPr>
          <a:xfrm>
            <a:off x="0" y="2204864"/>
            <a:ext cx="12191999" cy="2092881"/>
          </a:xfrm>
          <a:prstGeom prst="rect">
            <a:avLst/>
          </a:prstGeom>
          <a:noFill/>
        </p:spPr>
        <p:txBody>
          <a:bodyPr wrap="square" rtlCol="0">
            <a:spAutoFit/>
          </a:bodyPr>
          <a:lstStyle/>
          <a:p>
            <a:pPr algn="ctr"/>
            <a:r>
              <a:rPr lang="en-US" sz="6500" b="1" dirty="0">
                <a:solidFill>
                  <a:schemeClr val="bg1"/>
                </a:solidFill>
              </a:rPr>
              <a:t>Supporting your child at home </a:t>
            </a:r>
          </a:p>
          <a:p>
            <a:pPr algn="ctr"/>
            <a:endParaRPr lang="en-US" sz="6500" b="1" dirty="0">
              <a:solidFill>
                <a:schemeClr val="bg1"/>
              </a:solidFill>
            </a:endParaRPr>
          </a:p>
        </p:txBody>
      </p:sp>
      <p:pic>
        <p:nvPicPr>
          <p:cNvPr id="4" name="Picture 3" descr="The Pioneer Academy - Home">
            <a:extLst>
              <a:ext uri="{FF2B5EF4-FFF2-40B4-BE49-F238E27FC236}">
                <a16:creationId xmlns:a16="http://schemas.microsoft.com/office/drawing/2014/main" id="{6008403A-7F97-48BD-9D68-BCAB895538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385" y="260648"/>
            <a:ext cx="1224136" cy="1215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5531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3ED8210-885A-174D-BE35-D51386DEE975}"/>
              </a:ext>
            </a:extLst>
          </p:cNvPr>
          <p:cNvSpPr>
            <a:spLocks noGrp="1"/>
          </p:cNvSpPr>
          <p:nvPr>
            <p:ph type="body" sz="quarter" idx="10"/>
          </p:nvPr>
        </p:nvSpPr>
        <p:spPr>
          <a:xfrm>
            <a:off x="479376" y="2039943"/>
            <a:ext cx="6336704" cy="4392488"/>
          </a:xfrm>
        </p:spPr>
        <p:txBody>
          <a:bodyPr lIns="91440" tIns="45720" rIns="91440" bIns="45720" anchor="t"/>
          <a:lstStyle/>
          <a:p>
            <a:pPr marL="0" indent="0">
              <a:buNone/>
            </a:pPr>
            <a:r>
              <a:rPr lang="en-US" sz="2400" b="1" dirty="0">
                <a:solidFill>
                  <a:schemeClr val="accent2"/>
                </a:solidFill>
                <a:latin typeface="Calibri"/>
                <a:cs typeface="Calibri"/>
              </a:rPr>
              <a:t>Reading a book and chatting had a positive impact a year later on children’s ability to…</a:t>
            </a:r>
          </a:p>
          <a:p>
            <a:r>
              <a:rPr lang="en-US" sz="2400" dirty="0">
                <a:solidFill>
                  <a:schemeClr val="tx1">
                    <a:lumMod val="95000"/>
                    <a:lumOff val="5000"/>
                  </a:schemeClr>
                </a:solidFill>
                <a:latin typeface="Calibri"/>
                <a:cs typeface="Calibri"/>
              </a:rPr>
              <a:t>understand words and sentences</a:t>
            </a:r>
          </a:p>
          <a:p>
            <a:r>
              <a:rPr lang="en-US" sz="2400" dirty="0">
                <a:solidFill>
                  <a:schemeClr val="tx1">
                    <a:lumMod val="95000"/>
                    <a:lumOff val="5000"/>
                  </a:schemeClr>
                </a:solidFill>
                <a:latin typeface="Calibri"/>
                <a:cs typeface="Calibri"/>
              </a:rPr>
              <a:t>use a wide range of vocabulary </a:t>
            </a: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r>
              <a:rPr lang="en-US" sz="2400" dirty="0">
                <a:solidFill>
                  <a:schemeClr val="tx1">
                    <a:lumMod val="95000"/>
                    <a:lumOff val="5000"/>
                  </a:schemeClr>
                </a:solidFill>
                <a:latin typeface="Calibri"/>
                <a:cs typeface="Calibri"/>
              </a:rPr>
              <a:t>develop listening comprehension skills.</a:t>
            </a: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pPr marL="0" indent="0">
              <a:buNone/>
            </a:pPr>
            <a:r>
              <a:rPr lang="en-US" sz="2400" dirty="0">
                <a:solidFill>
                  <a:schemeClr val="tx1">
                    <a:lumMod val="95000"/>
                    <a:lumOff val="5000"/>
                  </a:schemeClr>
                </a:solidFill>
                <a:latin typeface="Calibri"/>
                <a:cs typeface="Calibri"/>
              </a:rPr>
              <a:t>The amount of books children were exposed to by age 6 was a positive predictor of their reading ability two years later.</a:t>
            </a:r>
          </a:p>
          <a:p>
            <a:pPr marL="0" indent="0">
              <a:buNone/>
            </a:pP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pPr marL="0" indent="0">
              <a:buNone/>
            </a:pP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endParaRPr lang="en-US" sz="2400" dirty="0">
              <a:solidFill>
                <a:schemeClr val="tx1">
                  <a:lumMod val="95000"/>
                  <a:lumOff val="5000"/>
                </a:schemeClr>
              </a:solidFill>
            </a:endParaRPr>
          </a:p>
        </p:txBody>
      </p:sp>
      <p:sp>
        <p:nvSpPr>
          <p:cNvPr id="3" name="Title 2">
            <a:extLst>
              <a:ext uri="{FF2B5EF4-FFF2-40B4-BE49-F238E27FC236}">
                <a16:creationId xmlns:a16="http://schemas.microsoft.com/office/drawing/2014/main" id="{121341B6-FC05-0C46-9C0D-7547DDDC163E}"/>
              </a:ext>
            </a:extLst>
          </p:cNvPr>
          <p:cNvSpPr>
            <a:spLocks noGrp="1"/>
          </p:cNvSpPr>
          <p:nvPr>
            <p:ph type="title"/>
          </p:nvPr>
        </p:nvSpPr>
        <p:spPr>
          <a:xfrm>
            <a:off x="1919536" y="332656"/>
            <a:ext cx="8712968" cy="1152128"/>
          </a:xfrm>
        </p:spPr>
        <p:txBody>
          <a:bodyPr/>
          <a:lstStyle/>
          <a:p>
            <a:r>
              <a:rPr lang="en-US" dirty="0"/>
              <a:t>The most important thing you can do is read with your child</a:t>
            </a:r>
          </a:p>
        </p:txBody>
      </p:sp>
      <p:sp>
        <p:nvSpPr>
          <p:cNvPr id="4" name="TextBox 3">
            <a:extLst>
              <a:ext uri="{FF2B5EF4-FFF2-40B4-BE49-F238E27FC236}">
                <a16:creationId xmlns:a16="http://schemas.microsoft.com/office/drawing/2014/main" id="{E0FE7C68-BDBB-E140-8D8B-B0BB4B7FFB6D}"/>
              </a:ext>
            </a:extLst>
          </p:cNvPr>
          <p:cNvSpPr txBox="1"/>
          <p:nvPr/>
        </p:nvSpPr>
        <p:spPr>
          <a:xfrm>
            <a:off x="479376" y="6124654"/>
            <a:ext cx="9770110" cy="307777"/>
          </a:xfrm>
          <a:prstGeom prst="rect">
            <a:avLst/>
          </a:prstGeom>
          <a:noFill/>
        </p:spPr>
        <p:txBody>
          <a:bodyPr wrap="none" rtlCol="0">
            <a:spAutoFit/>
          </a:bodyPr>
          <a:lstStyle/>
          <a:p>
            <a:r>
              <a:rPr lang="en-US" sz="1400" i="1" dirty="0">
                <a:solidFill>
                  <a:schemeClr val="tx1">
                    <a:lumMod val="65000"/>
                    <a:lumOff val="35000"/>
                  </a:schemeClr>
                </a:solidFill>
                <a:latin typeface="Calibri"/>
                <a:cs typeface="Calibri"/>
              </a:rPr>
              <a:t>Parental involvement in the development of children’s reading skills:  A five-year longitudinal study </a:t>
            </a:r>
            <a:r>
              <a:rPr lang="en-US" sz="1400" dirty="0">
                <a:solidFill>
                  <a:schemeClr val="tx1">
                    <a:lumMod val="65000"/>
                    <a:lumOff val="35000"/>
                  </a:schemeClr>
                </a:solidFill>
                <a:latin typeface="Calibri"/>
                <a:cs typeface="Calibri"/>
              </a:rPr>
              <a:t>(2002) </a:t>
            </a:r>
            <a:r>
              <a:rPr lang="en-US" sz="1400" dirty="0" err="1">
                <a:solidFill>
                  <a:schemeClr val="tx1">
                    <a:lumMod val="65000"/>
                    <a:lumOff val="35000"/>
                  </a:schemeClr>
                </a:solidFill>
                <a:latin typeface="Calibri"/>
                <a:cs typeface="Calibri"/>
              </a:rPr>
              <a:t>Senechal</a:t>
            </a:r>
            <a:r>
              <a:rPr lang="en-US" sz="1400" dirty="0">
                <a:solidFill>
                  <a:schemeClr val="tx1">
                    <a:lumMod val="65000"/>
                    <a:lumOff val="35000"/>
                  </a:schemeClr>
                </a:solidFill>
                <a:latin typeface="Calibri"/>
                <a:cs typeface="Calibri"/>
              </a:rPr>
              <a:t>, M. and </a:t>
            </a:r>
            <a:r>
              <a:rPr lang="en-US" sz="1400" dirty="0" err="1">
                <a:solidFill>
                  <a:schemeClr val="tx1">
                    <a:lumMod val="65000"/>
                    <a:lumOff val="35000"/>
                  </a:schemeClr>
                </a:solidFill>
                <a:latin typeface="Calibri"/>
                <a:cs typeface="Calibri"/>
              </a:rPr>
              <a:t>Lefvre</a:t>
            </a:r>
            <a:r>
              <a:rPr lang="en-US" sz="1400" dirty="0">
                <a:solidFill>
                  <a:schemeClr val="tx1">
                    <a:lumMod val="65000"/>
                    <a:lumOff val="35000"/>
                  </a:schemeClr>
                </a:solidFill>
                <a:latin typeface="Calibri"/>
                <a:cs typeface="Calibri"/>
              </a:rPr>
              <a:t>, J</a:t>
            </a:r>
          </a:p>
        </p:txBody>
      </p:sp>
      <p:pic>
        <p:nvPicPr>
          <p:cNvPr id="7" name="Picture 6">
            <a:extLst>
              <a:ext uri="{FF2B5EF4-FFF2-40B4-BE49-F238E27FC236}">
                <a16:creationId xmlns:a16="http://schemas.microsoft.com/office/drawing/2014/main" id="{7CF1A9DE-555E-D447-B11E-7281FAC2B683}"/>
              </a:ext>
            </a:extLst>
          </p:cNvPr>
          <p:cNvPicPr>
            <a:picLocks noChangeAspect="1"/>
          </p:cNvPicPr>
          <p:nvPr/>
        </p:nvPicPr>
        <p:blipFill rotWithShape="1">
          <a:blip r:embed="rId3">
            <a:extLst>
              <a:ext uri="{28A0092B-C50C-407E-A947-70E740481C1C}">
                <a14:useLocalDpi xmlns:a14="http://schemas.microsoft.com/office/drawing/2010/main"/>
              </a:ext>
            </a:extLst>
          </a:blip>
          <a:srcRect t="-758"/>
          <a:stretch/>
        </p:blipFill>
        <p:spPr>
          <a:xfrm>
            <a:off x="7320136" y="1818287"/>
            <a:ext cx="4392488" cy="3909005"/>
          </a:xfrm>
          <a:prstGeom prst="roundRect">
            <a:avLst>
              <a:gd name="adj" fmla="val 5225"/>
            </a:avLst>
          </a:prstGeom>
        </p:spPr>
      </p:pic>
      <p:pic>
        <p:nvPicPr>
          <p:cNvPr id="6" name="Picture 5" descr="The Pioneer Academy - Home">
            <a:extLst>
              <a:ext uri="{FF2B5EF4-FFF2-40B4-BE49-F238E27FC236}">
                <a16:creationId xmlns:a16="http://schemas.microsoft.com/office/drawing/2014/main" id="{50DD5C84-BDB6-4403-AB38-3D82AB3DAA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385" y="260648"/>
            <a:ext cx="1224136" cy="1215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3815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C54C73-597C-A44C-AEB0-5A2995796968}"/>
              </a:ext>
            </a:extLst>
          </p:cNvPr>
          <p:cNvPicPr>
            <a:picLocks noChangeAspect="1"/>
          </p:cNvPicPr>
          <p:nvPr/>
        </p:nvPicPr>
        <p:blipFill>
          <a:blip r:embed="rId3"/>
          <a:stretch>
            <a:fillRect/>
          </a:stretch>
        </p:blipFill>
        <p:spPr>
          <a:xfrm>
            <a:off x="6960096" y="2204864"/>
            <a:ext cx="3117864" cy="2968207"/>
          </a:xfrm>
          <a:prstGeom prst="rect">
            <a:avLst/>
          </a:prstGeom>
          <a:effectLst>
            <a:glow rad="127000">
              <a:schemeClr val="tx1">
                <a:alpha val="4000"/>
              </a:schemeClr>
            </a:glow>
          </a:effectLst>
        </p:spPr>
      </p:pic>
      <p:sp>
        <p:nvSpPr>
          <p:cNvPr id="2" name="Text Placeholder 1">
            <a:extLst>
              <a:ext uri="{FF2B5EF4-FFF2-40B4-BE49-F238E27FC236}">
                <a16:creationId xmlns:a16="http://schemas.microsoft.com/office/drawing/2014/main" id="{34398AD0-3875-B94F-A90E-046466F6C19A}"/>
              </a:ext>
            </a:extLst>
          </p:cNvPr>
          <p:cNvSpPr>
            <a:spLocks noGrp="1"/>
          </p:cNvSpPr>
          <p:nvPr>
            <p:ph type="body" sz="quarter" idx="10"/>
          </p:nvPr>
        </p:nvSpPr>
        <p:spPr>
          <a:xfrm>
            <a:off x="479376" y="2544416"/>
            <a:ext cx="5854168" cy="3764903"/>
          </a:xfrm>
        </p:spPr>
        <p:txBody>
          <a:bodyPr/>
          <a:lstStyle/>
          <a:p>
            <a:r>
              <a:rPr lang="en-US" dirty="0">
                <a:solidFill>
                  <a:schemeClr val="tx1">
                    <a:lumMod val="95000"/>
                    <a:lumOff val="5000"/>
                  </a:schemeClr>
                </a:solidFill>
              </a:rPr>
              <a:t>Your child should be able to read their book without your help.</a:t>
            </a:r>
          </a:p>
          <a:p>
            <a:r>
              <a:rPr lang="en-US" dirty="0">
                <a:solidFill>
                  <a:schemeClr val="tx1">
                    <a:lumMod val="95000"/>
                    <a:lumOff val="5000"/>
                  </a:schemeClr>
                </a:solidFill>
              </a:rPr>
              <a:t>If they can’t read a word read it to them.</a:t>
            </a:r>
          </a:p>
          <a:p>
            <a:r>
              <a:rPr lang="en-US" dirty="0">
                <a:solidFill>
                  <a:schemeClr val="tx1">
                    <a:lumMod val="95000"/>
                    <a:lumOff val="5000"/>
                  </a:schemeClr>
                </a:solidFill>
              </a:rPr>
              <a:t>Talk about the book and celebrate their success.</a:t>
            </a:r>
          </a:p>
        </p:txBody>
      </p:sp>
      <p:sp>
        <p:nvSpPr>
          <p:cNvPr id="3" name="Title 2">
            <a:extLst>
              <a:ext uri="{FF2B5EF4-FFF2-40B4-BE49-F238E27FC236}">
                <a16:creationId xmlns:a16="http://schemas.microsoft.com/office/drawing/2014/main" id="{ED26F458-A726-794D-91AB-7485E77815F9}"/>
              </a:ext>
            </a:extLst>
          </p:cNvPr>
          <p:cNvSpPr>
            <a:spLocks noGrp="1"/>
          </p:cNvSpPr>
          <p:nvPr>
            <p:ph type="title"/>
          </p:nvPr>
        </p:nvSpPr>
        <p:spPr>
          <a:xfrm>
            <a:off x="1991544" y="332656"/>
            <a:ext cx="8280920" cy="1152128"/>
          </a:xfrm>
        </p:spPr>
        <p:txBody>
          <a:bodyPr/>
          <a:lstStyle/>
          <a:p>
            <a:r>
              <a:rPr lang="en-US" dirty="0"/>
              <a:t>Listening to your child read their phonics book</a:t>
            </a:r>
          </a:p>
        </p:txBody>
      </p:sp>
      <p:pic>
        <p:nvPicPr>
          <p:cNvPr id="7" name="Picture 6">
            <a:extLst>
              <a:ext uri="{FF2B5EF4-FFF2-40B4-BE49-F238E27FC236}">
                <a16:creationId xmlns:a16="http://schemas.microsoft.com/office/drawing/2014/main" id="{0918087A-1684-9A43-95A8-D4FAAF59F376}"/>
              </a:ext>
            </a:extLst>
          </p:cNvPr>
          <p:cNvPicPr>
            <a:picLocks noChangeAspect="1"/>
          </p:cNvPicPr>
          <p:nvPr/>
        </p:nvPicPr>
        <p:blipFill>
          <a:blip r:embed="rId4"/>
          <a:stretch>
            <a:fillRect/>
          </a:stretch>
        </p:blipFill>
        <p:spPr>
          <a:xfrm>
            <a:off x="8256240" y="3212976"/>
            <a:ext cx="3096344" cy="2947720"/>
          </a:xfrm>
          <a:prstGeom prst="rect">
            <a:avLst/>
          </a:prstGeom>
          <a:effectLst>
            <a:glow rad="127000">
              <a:schemeClr val="tx1">
                <a:alpha val="4000"/>
              </a:schemeClr>
            </a:glow>
          </a:effectLst>
        </p:spPr>
      </p:pic>
      <p:pic>
        <p:nvPicPr>
          <p:cNvPr id="6" name="Picture 5" descr="The Pioneer Academy - Home">
            <a:extLst>
              <a:ext uri="{FF2B5EF4-FFF2-40B4-BE49-F238E27FC236}">
                <a16:creationId xmlns:a16="http://schemas.microsoft.com/office/drawing/2014/main" id="{76701575-0370-4AD3-A081-6161E8F5A5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385" y="260648"/>
            <a:ext cx="1224136" cy="1215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8290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erson and a child reading a book&#10;&#10;Description automatically generated with medium confidence">
            <a:extLst>
              <a:ext uri="{FF2B5EF4-FFF2-40B4-BE49-F238E27FC236}">
                <a16:creationId xmlns:a16="http://schemas.microsoft.com/office/drawing/2014/main" id="{A77DE003-8673-7349-8269-8B2BBAA6A76D}"/>
              </a:ext>
            </a:extLst>
          </p:cNvPr>
          <p:cNvPicPr>
            <a:picLocks noChangeAspect="1"/>
          </p:cNvPicPr>
          <p:nvPr/>
        </p:nvPicPr>
        <p:blipFill rotWithShape="1">
          <a:blip r:embed="rId3">
            <a:extLst>
              <a:ext uri="{28A0092B-C50C-407E-A947-70E740481C1C}">
                <a14:useLocalDpi xmlns:a14="http://schemas.microsoft.com/office/drawing/2010/main"/>
              </a:ext>
            </a:extLst>
          </a:blip>
          <a:srcRect b="-1"/>
          <a:stretch/>
        </p:blipFill>
        <p:spPr>
          <a:xfrm>
            <a:off x="7336631" y="1929002"/>
            <a:ext cx="4359498" cy="3909005"/>
          </a:xfrm>
          <a:prstGeom prst="roundRect">
            <a:avLst>
              <a:gd name="adj" fmla="val 3700"/>
            </a:avLst>
          </a:prstGeom>
        </p:spPr>
      </p:pic>
      <p:sp>
        <p:nvSpPr>
          <p:cNvPr id="6" name="Text Placeholder 5">
            <a:extLst>
              <a:ext uri="{FF2B5EF4-FFF2-40B4-BE49-F238E27FC236}">
                <a16:creationId xmlns:a16="http://schemas.microsoft.com/office/drawing/2014/main" id="{82F6C5C2-432E-8248-84DB-431199FAEAE8}"/>
              </a:ext>
            </a:extLst>
          </p:cNvPr>
          <p:cNvSpPr>
            <a:spLocks noGrp="1"/>
          </p:cNvSpPr>
          <p:nvPr>
            <p:ph type="body" sz="quarter" idx="10"/>
          </p:nvPr>
        </p:nvSpPr>
        <p:spPr>
          <a:xfrm>
            <a:off x="479376" y="1916832"/>
            <a:ext cx="6624736" cy="4392488"/>
          </a:xfrm>
        </p:spPr>
        <p:txBody>
          <a:bodyPr/>
          <a:lstStyle/>
          <a:p>
            <a:pPr marL="0" indent="0">
              <a:buNone/>
            </a:pPr>
            <a:r>
              <a:rPr lang="en-US" b="1" dirty="0">
                <a:solidFill>
                  <a:schemeClr val="accent2"/>
                </a:solidFill>
              </a:rPr>
              <a:t>The shared book is for YOU to read:</a:t>
            </a:r>
          </a:p>
          <a:p>
            <a:pPr>
              <a:spcBef>
                <a:spcPts val="600"/>
              </a:spcBef>
            </a:pPr>
            <a:r>
              <a:rPr lang="en-US" sz="2400" dirty="0">
                <a:solidFill>
                  <a:schemeClr val="tx1">
                    <a:lumMod val="95000"/>
                    <a:lumOff val="5000"/>
                  </a:schemeClr>
                </a:solidFill>
              </a:rPr>
              <a:t>Make the story sound as exciting as you can by changing your voice.</a:t>
            </a:r>
          </a:p>
          <a:p>
            <a:pPr>
              <a:spcBef>
                <a:spcPts val="600"/>
              </a:spcBef>
            </a:pPr>
            <a:r>
              <a:rPr lang="en-US" sz="2400" dirty="0">
                <a:solidFill>
                  <a:schemeClr val="tx1">
                    <a:lumMod val="95000"/>
                    <a:lumOff val="5000"/>
                  </a:schemeClr>
                </a:solidFill>
              </a:rPr>
              <a:t>Talk with your child as much as you can:</a:t>
            </a:r>
          </a:p>
          <a:p>
            <a:pPr lvl="1">
              <a:spcBef>
                <a:spcPts val="600"/>
              </a:spcBef>
              <a:buFont typeface="Courier New" panose="02070309020205020404" pitchFamily="49" charset="0"/>
              <a:buChar char="o"/>
            </a:pPr>
            <a:r>
              <a:rPr lang="en-US" dirty="0">
                <a:solidFill>
                  <a:schemeClr val="tx1">
                    <a:lumMod val="95000"/>
                    <a:lumOff val="5000"/>
                  </a:schemeClr>
                </a:solidFill>
              </a:rPr>
              <a:t>Introduce new and exciting language</a:t>
            </a:r>
          </a:p>
          <a:p>
            <a:pPr lvl="1">
              <a:spcBef>
                <a:spcPts val="600"/>
              </a:spcBef>
              <a:buFont typeface="Courier New" panose="02070309020205020404" pitchFamily="49" charset="0"/>
              <a:buChar char="o"/>
            </a:pPr>
            <a:r>
              <a:rPr lang="en-US" dirty="0">
                <a:solidFill>
                  <a:schemeClr val="tx1">
                    <a:lumMod val="95000"/>
                    <a:lumOff val="5000"/>
                  </a:schemeClr>
                </a:solidFill>
              </a:rPr>
              <a:t>Encourage your child to use new vocabulary</a:t>
            </a:r>
          </a:p>
          <a:p>
            <a:pPr lvl="1">
              <a:spcBef>
                <a:spcPts val="600"/>
              </a:spcBef>
              <a:buFont typeface="Courier New" panose="02070309020205020404" pitchFamily="49" charset="0"/>
              <a:buChar char="o"/>
            </a:pPr>
            <a:r>
              <a:rPr lang="en-US" dirty="0">
                <a:solidFill>
                  <a:schemeClr val="tx1">
                    <a:lumMod val="95000"/>
                    <a:lumOff val="5000"/>
                  </a:schemeClr>
                </a:solidFill>
              </a:rPr>
              <a:t>Make up sentences together</a:t>
            </a:r>
          </a:p>
          <a:p>
            <a:pPr lvl="1">
              <a:spcBef>
                <a:spcPts val="600"/>
              </a:spcBef>
              <a:buFont typeface="Courier New" panose="02070309020205020404" pitchFamily="49" charset="0"/>
              <a:buChar char="o"/>
            </a:pPr>
            <a:r>
              <a:rPr lang="en-US" dirty="0">
                <a:solidFill>
                  <a:schemeClr val="tx1">
                    <a:lumMod val="95000"/>
                    <a:lumOff val="5000"/>
                  </a:schemeClr>
                </a:solidFill>
              </a:rPr>
              <a:t>Find different words to use</a:t>
            </a:r>
          </a:p>
          <a:p>
            <a:pPr lvl="1">
              <a:spcBef>
                <a:spcPts val="600"/>
              </a:spcBef>
              <a:buFont typeface="Courier New" panose="02070309020205020404" pitchFamily="49" charset="0"/>
              <a:buChar char="o"/>
            </a:pPr>
            <a:r>
              <a:rPr lang="en-US" dirty="0">
                <a:solidFill>
                  <a:schemeClr val="tx1">
                    <a:lumMod val="95000"/>
                    <a:lumOff val="5000"/>
                  </a:schemeClr>
                </a:solidFill>
              </a:rPr>
              <a:t>Describe things you see.</a:t>
            </a:r>
          </a:p>
        </p:txBody>
      </p:sp>
      <p:sp>
        <p:nvSpPr>
          <p:cNvPr id="4" name="Title 3">
            <a:extLst>
              <a:ext uri="{FF2B5EF4-FFF2-40B4-BE49-F238E27FC236}">
                <a16:creationId xmlns:a16="http://schemas.microsoft.com/office/drawing/2014/main" id="{1D0C56A2-B8FB-0E4C-9808-4C8445824CFE}"/>
              </a:ext>
            </a:extLst>
          </p:cNvPr>
          <p:cNvSpPr>
            <a:spLocks noGrp="1"/>
          </p:cNvSpPr>
          <p:nvPr>
            <p:ph type="title"/>
          </p:nvPr>
        </p:nvSpPr>
        <p:spPr>
          <a:xfrm>
            <a:off x="1919536" y="332656"/>
            <a:ext cx="8352928" cy="1152128"/>
          </a:xfrm>
        </p:spPr>
        <p:txBody>
          <a:bodyPr/>
          <a:lstStyle/>
          <a:p>
            <a:r>
              <a:rPr lang="en-US" dirty="0"/>
              <a:t>Read to your child</a:t>
            </a:r>
          </a:p>
        </p:txBody>
      </p:sp>
      <p:pic>
        <p:nvPicPr>
          <p:cNvPr id="7" name="Picture 6" descr="The Pioneer Academy - Home">
            <a:extLst>
              <a:ext uri="{FF2B5EF4-FFF2-40B4-BE49-F238E27FC236}">
                <a16:creationId xmlns:a16="http://schemas.microsoft.com/office/drawing/2014/main" id="{73311CE7-1F0F-4403-974F-B924743BD8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385" y="260648"/>
            <a:ext cx="1224136" cy="1215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1190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29D9F07-F2DA-894B-8DF2-76A12817ACE2}"/>
              </a:ext>
            </a:extLst>
          </p:cNvPr>
          <p:cNvPicPr>
            <a:picLocks noChangeAspect="1"/>
          </p:cNvPicPr>
          <p:nvPr/>
        </p:nvPicPr>
        <p:blipFill>
          <a:blip r:embed="rId3"/>
          <a:stretch>
            <a:fillRect/>
          </a:stretch>
        </p:blipFill>
        <p:spPr>
          <a:xfrm>
            <a:off x="569873" y="2662727"/>
            <a:ext cx="2983849" cy="2828689"/>
          </a:xfrm>
          <a:prstGeom prst="rect">
            <a:avLst/>
          </a:prstGeom>
          <a:effectLst>
            <a:glow rad="127000">
              <a:schemeClr val="tx1">
                <a:lumMod val="95000"/>
                <a:lumOff val="5000"/>
                <a:alpha val="6000"/>
              </a:schemeClr>
            </a:glow>
          </a:effectLst>
        </p:spPr>
      </p:pic>
      <p:pic>
        <p:nvPicPr>
          <p:cNvPr id="10" name="Picture 9">
            <a:extLst>
              <a:ext uri="{FF2B5EF4-FFF2-40B4-BE49-F238E27FC236}">
                <a16:creationId xmlns:a16="http://schemas.microsoft.com/office/drawing/2014/main" id="{C0D0AA75-D178-2746-8F53-7C171FD3BB20}"/>
              </a:ext>
            </a:extLst>
          </p:cNvPr>
          <p:cNvPicPr>
            <a:picLocks noChangeAspect="1"/>
          </p:cNvPicPr>
          <p:nvPr/>
        </p:nvPicPr>
        <p:blipFill>
          <a:blip r:embed="rId4"/>
          <a:stretch>
            <a:fillRect/>
          </a:stretch>
        </p:blipFill>
        <p:spPr>
          <a:xfrm>
            <a:off x="8706044" y="2274730"/>
            <a:ext cx="2902472" cy="3604683"/>
          </a:xfrm>
          <a:prstGeom prst="rect">
            <a:avLst/>
          </a:prstGeom>
          <a:effectLst>
            <a:glow rad="127000">
              <a:schemeClr val="tx1">
                <a:lumMod val="95000"/>
                <a:lumOff val="5000"/>
                <a:alpha val="6000"/>
              </a:schemeClr>
            </a:glow>
          </a:effectLst>
        </p:spPr>
      </p:pic>
      <p:pic>
        <p:nvPicPr>
          <p:cNvPr id="11" name="Picture 10">
            <a:extLst>
              <a:ext uri="{FF2B5EF4-FFF2-40B4-BE49-F238E27FC236}">
                <a16:creationId xmlns:a16="http://schemas.microsoft.com/office/drawing/2014/main" id="{C94C7683-39CB-9745-BD8A-F78647576499}"/>
              </a:ext>
            </a:extLst>
          </p:cNvPr>
          <p:cNvPicPr>
            <a:picLocks noChangeAspect="1"/>
          </p:cNvPicPr>
          <p:nvPr/>
        </p:nvPicPr>
        <p:blipFill>
          <a:blip r:embed="rId5"/>
          <a:stretch>
            <a:fillRect/>
          </a:stretch>
        </p:blipFill>
        <p:spPr>
          <a:xfrm>
            <a:off x="2120786" y="1367385"/>
            <a:ext cx="7950429" cy="5250284"/>
          </a:xfrm>
          <a:prstGeom prst="rect">
            <a:avLst/>
          </a:prstGeom>
        </p:spPr>
      </p:pic>
      <p:sp>
        <p:nvSpPr>
          <p:cNvPr id="3" name="Title 2">
            <a:extLst>
              <a:ext uri="{FF2B5EF4-FFF2-40B4-BE49-F238E27FC236}">
                <a16:creationId xmlns:a16="http://schemas.microsoft.com/office/drawing/2014/main" id="{0C2C5322-C816-CC44-B38C-334FC281CAFF}"/>
              </a:ext>
            </a:extLst>
          </p:cNvPr>
          <p:cNvSpPr>
            <a:spLocks noGrp="1"/>
          </p:cNvSpPr>
          <p:nvPr>
            <p:ph type="title"/>
          </p:nvPr>
        </p:nvSpPr>
        <p:spPr>
          <a:xfrm>
            <a:off x="1847528" y="332656"/>
            <a:ext cx="8424936" cy="1152128"/>
          </a:xfrm>
        </p:spPr>
        <p:txBody>
          <a:bodyPr/>
          <a:lstStyle/>
          <a:p>
            <a:r>
              <a:rPr lang="en-US" dirty="0"/>
              <a:t>Books going home</a:t>
            </a:r>
          </a:p>
        </p:txBody>
      </p:sp>
      <p:sp>
        <p:nvSpPr>
          <p:cNvPr id="8" name="Rectangle 7">
            <a:extLst>
              <a:ext uri="{FF2B5EF4-FFF2-40B4-BE49-F238E27FC236}">
                <a16:creationId xmlns:a16="http://schemas.microsoft.com/office/drawing/2014/main" id="{58A4A86D-1242-B34F-88C8-5D9AC660725C}"/>
              </a:ext>
            </a:extLst>
          </p:cNvPr>
          <p:cNvSpPr/>
          <p:nvPr/>
        </p:nvSpPr>
        <p:spPr>
          <a:xfrm>
            <a:off x="4055354" y="4293096"/>
            <a:ext cx="4248472" cy="11300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80E41A3-E515-0E45-9C26-69C32364A848}"/>
              </a:ext>
            </a:extLst>
          </p:cNvPr>
          <p:cNvPicPr>
            <a:picLocks noChangeAspect="1"/>
          </p:cNvPicPr>
          <p:nvPr/>
        </p:nvPicPr>
        <p:blipFill>
          <a:blip r:embed="rId6"/>
          <a:stretch>
            <a:fillRect/>
          </a:stretch>
        </p:blipFill>
        <p:spPr>
          <a:xfrm>
            <a:off x="6672064" y="4077072"/>
            <a:ext cx="1519299" cy="1519299"/>
          </a:xfrm>
          <a:prstGeom prst="rect">
            <a:avLst/>
          </a:prstGeom>
        </p:spPr>
      </p:pic>
      <p:pic>
        <p:nvPicPr>
          <p:cNvPr id="7" name="Picture 6">
            <a:extLst>
              <a:ext uri="{FF2B5EF4-FFF2-40B4-BE49-F238E27FC236}">
                <a16:creationId xmlns:a16="http://schemas.microsoft.com/office/drawing/2014/main" id="{F42B8F0E-C77E-A945-9CD7-8CD7211A9C64}"/>
              </a:ext>
            </a:extLst>
          </p:cNvPr>
          <p:cNvPicPr>
            <a:picLocks noChangeAspect="1"/>
          </p:cNvPicPr>
          <p:nvPr/>
        </p:nvPicPr>
        <p:blipFill>
          <a:blip r:embed="rId7"/>
          <a:stretch>
            <a:fillRect/>
          </a:stretch>
        </p:blipFill>
        <p:spPr>
          <a:xfrm>
            <a:off x="3969289" y="4415005"/>
            <a:ext cx="886258" cy="886258"/>
          </a:xfrm>
          <a:prstGeom prst="rect">
            <a:avLst/>
          </a:prstGeom>
        </p:spPr>
      </p:pic>
      <p:grpSp>
        <p:nvGrpSpPr>
          <p:cNvPr id="4" name="Group 3">
            <a:extLst>
              <a:ext uri="{FF2B5EF4-FFF2-40B4-BE49-F238E27FC236}">
                <a16:creationId xmlns:a16="http://schemas.microsoft.com/office/drawing/2014/main" id="{C399E4BB-5C61-4B4C-A3A5-D722BF994851}"/>
              </a:ext>
            </a:extLst>
          </p:cNvPr>
          <p:cNvGrpSpPr/>
          <p:nvPr/>
        </p:nvGrpSpPr>
        <p:grpSpPr>
          <a:xfrm>
            <a:off x="5678049" y="3361635"/>
            <a:ext cx="835902" cy="835902"/>
            <a:chOff x="4871864" y="3573016"/>
            <a:chExt cx="720080" cy="720080"/>
          </a:xfrm>
        </p:grpSpPr>
        <p:sp>
          <p:nvSpPr>
            <p:cNvPr id="2" name="Rectangle 1">
              <a:extLst>
                <a:ext uri="{FF2B5EF4-FFF2-40B4-BE49-F238E27FC236}">
                  <a16:creationId xmlns:a16="http://schemas.microsoft.com/office/drawing/2014/main" id="{12FFDC9F-CC4E-8844-8B62-E2112841D1D0}"/>
                </a:ext>
              </a:extLst>
            </p:cNvPr>
            <p:cNvSpPr/>
            <p:nvPr/>
          </p:nvSpPr>
          <p:spPr>
            <a:xfrm>
              <a:off x="5159896" y="3573016"/>
              <a:ext cx="144016" cy="7200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FB20A4BF-327F-E947-866B-30FAEA6A0D8A}"/>
                </a:ext>
              </a:extLst>
            </p:cNvPr>
            <p:cNvSpPr/>
            <p:nvPr/>
          </p:nvSpPr>
          <p:spPr>
            <a:xfrm rot="16200000">
              <a:off x="5159896" y="3569865"/>
              <a:ext cx="144016" cy="7200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2" name="Picture 11" descr="The Pioneer Academy - Home">
            <a:extLst>
              <a:ext uri="{FF2B5EF4-FFF2-40B4-BE49-F238E27FC236}">
                <a16:creationId xmlns:a16="http://schemas.microsoft.com/office/drawing/2014/main" id="{1018E90B-A677-44AD-9B4A-EBC81413546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1385" y="260648"/>
            <a:ext cx="1224136" cy="1215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5361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C616728-8230-5A47-9A27-641FF58EB296}"/>
              </a:ext>
            </a:extLst>
          </p:cNvPr>
          <p:cNvSpPr>
            <a:spLocks noGrp="1"/>
          </p:cNvSpPr>
          <p:nvPr>
            <p:ph type="body" sz="quarter" idx="10"/>
          </p:nvPr>
        </p:nvSpPr>
        <p:spPr/>
        <p:txBody>
          <a:bodyPr/>
          <a:lstStyle/>
          <a:p>
            <a:pPr marL="0" indent="0">
              <a:buNone/>
            </a:pPr>
            <a:endParaRPr lang="en-US" dirty="0"/>
          </a:p>
        </p:txBody>
      </p:sp>
      <p:sp>
        <p:nvSpPr>
          <p:cNvPr id="3" name="Title 2">
            <a:extLst>
              <a:ext uri="{FF2B5EF4-FFF2-40B4-BE49-F238E27FC236}">
                <a16:creationId xmlns:a16="http://schemas.microsoft.com/office/drawing/2014/main" id="{8094F2CC-1E17-114E-BB98-903957021FB5}"/>
              </a:ext>
            </a:extLst>
          </p:cNvPr>
          <p:cNvSpPr>
            <a:spLocks noGrp="1"/>
          </p:cNvSpPr>
          <p:nvPr>
            <p:ph type="title"/>
          </p:nvPr>
        </p:nvSpPr>
        <p:spPr>
          <a:xfrm>
            <a:off x="2207568" y="332656"/>
            <a:ext cx="8064896" cy="1152128"/>
          </a:xfrm>
          <a:prstGeom prst="rect">
            <a:avLst/>
          </a:prstGeom>
        </p:spPr>
        <p:txBody>
          <a:bodyPr/>
          <a:lstStyle/>
          <a:p>
            <a:r>
              <a:rPr lang="en-US" dirty="0"/>
              <a:t>Supporting your child with phonics</a:t>
            </a:r>
          </a:p>
        </p:txBody>
      </p:sp>
      <p:pic>
        <p:nvPicPr>
          <p:cNvPr id="4" name="Picture 3" descr="Graphical user interface, application, Teams&#10;&#10;Description automatically generated">
            <a:hlinkClick r:id="rId3"/>
            <a:extLst>
              <a:ext uri="{FF2B5EF4-FFF2-40B4-BE49-F238E27FC236}">
                <a16:creationId xmlns:a16="http://schemas.microsoft.com/office/drawing/2014/main" id="{F058F429-3EDB-484B-83B8-106BC37D55F2}"/>
              </a:ext>
            </a:extLst>
          </p:cNvPr>
          <p:cNvPicPr>
            <a:picLocks noChangeAspect="1"/>
          </p:cNvPicPr>
          <p:nvPr/>
        </p:nvPicPr>
        <p:blipFill rotWithShape="1">
          <a:blip r:embed="rId4"/>
          <a:srcRect r="67270"/>
          <a:stretch/>
        </p:blipFill>
        <p:spPr>
          <a:xfrm>
            <a:off x="535496" y="2465288"/>
            <a:ext cx="3616288" cy="3556000"/>
          </a:xfrm>
          <a:prstGeom prst="rect">
            <a:avLst/>
          </a:prstGeom>
        </p:spPr>
      </p:pic>
      <p:pic>
        <p:nvPicPr>
          <p:cNvPr id="6" name="Picture 5" descr="Graphical user interface, application, Teams&#10;&#10;Description automatically generated">
            <a:hlinkClick r:id="rId5"/>
            <a:extLst>
              <a:ext uri="{FF2B5EF4-FFF2-40B4-BE49-F238E27FC236}">
                <a16:creationId xmlns:a16="http://schemas.microsoft.com/office/drawing/2014/main" id="{394F4AD3-9482-EF4B-8255-23B85AB25B25}"/>
              </a:ext>
            </a:extLst>
          </p:cNvPr>
          <p:cNvPicPr>
            <a:picLocks noChangeAspect="1"/>
          </p:cNvPicPr>
          <p:nvPr/>
        </p:nvPicPr>
        <p:blipFill rotWithShape="1">
          <a:blip r:embed="rId4"/>
          <a:srcRect l="33237" t="4087" r="34033" b="-4087"/>
          <a:stretch/>
        </p:blipFill>
        <p:spPr>
          <a:xfrm>
            <a:off x="4207904" y="2609304"/>
            <a:ext cx="3616288" cy="3556000"/>
          </a:xfrm>
          <a:prstGeom prst="rect">
            <a:avLst/>
          </a:prstGeom>
        </p:spPr>
      </p:pic>
      <p:pic>
        <p:nvPicPr>
          <p:cNvPr id="7" name="Picture 6" descr="Graphical user interface, application, Teams&#10;&#10;Description automatically generated">
            <a:hlinkClick r:id="rId6"/>
            <a:extLst>
              <a:ext uri="{FF2B5EF4-FFF2-40B4-BE49-F238E27FC236}">
                <a16:creationId xmlns:a16="http://schemas.microsoft.com/office/drawing/2014/main" id="{78A0AB10-488A-FF41-A046-589084451A8B}"/>
              </a:ext>
            </a:extLst>
          </p:cNvPr>
          <p:cNvPicPr>
            <a:picLocks noChangeAspect="1"/>
          </p:cNvPicPr>
          <p:nvPr/>
        </p:nvPicPr>
        <p:blipFill rotWithShape="1">
          <a:blip r:embed="rId4"/>
          <a:srcRect l="66298"/>
          <a:stretch/>
        </p:blipFill>
        <p:spPr>
          <a:xfrm>
            <a:off x="7824192" y="2465288"/>
            <a:ext cx="3723723" cy="3556000"/>
          </a:xfrm>
          <a:prstGeom prst="rect">
            <a:avLst/>
          </a:prstGeom>
        </p:spPr>
      </p:pic>
      <p:pic>
        <p:nvPicPr>
          <p:cNvPr id="8" name="Picture 7" descr="The Pioneer Academy - Home">
            <a:extLst>
              <a:ext uri="{FF2B5EF4-FFF2-40B4-BE49-F238E27FC236}">
                <a16:creationId xmlns:a16="http://schemas.microsoft.com/office/drawing/2014/main" id="{98422C52-C8BF-4369-B2F5-9BAB5614E6B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1385" y="260648"/>
            <a:ext cx="1224136" cy="1215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8549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3ED8210-885A-174D-BE35-D51386DEE975}"/>
              </a:ext>
            </a:extLst>
          </p:cNvPr>
          <p:cNvSpPr>
            <a:spLocks noGrp="1"/>
          </p:cNvSpPr>
          <p:nvPr>
            <p:ph type="body" sz="quarter" idx="10"/>
          </p:nvPr>
        </p:nvSpPr>
        <p:spPr>
          <a:xfrm>
            <a:off x="479376" y="2039943"/>
            <a:ext cx="9770110" cy="4392488"/>
          </a:xfrm>
        </p:spPr>
        <p:txBody>
          <a:bodyPr lIns="91440" tIns="45720" rIns="91440" bIns="45720" anchor="t"/>
          <a:lstStyle/>
          <a:p>
            <a:pPr marL="0" indent="0">
              <a:buNone/>
            </a:pPr>
            <a:r>
              <a:rPr lang="en-US" sz="2400" b="1" dirty="0" smtClean="0">
                <a:solidFill>
                  <a:schemeClr val="accent2"/>
                </a:solidFill>
                <a:latin typeface="Calibri"/>
                <a:cs typeface="Calibri"/>
              </a:rPr>
              <a:t>We will be providing each class with 30 packs of resources to support your children at home. The packs will include the following </a:t>
            </a:r>
          </a:p>
          <a:p>
            <a:endParaRPr lang="en-US" sz="2400" b="1" dirty="0">
              <a:solidFill>
                <a:schemeClr val="accent2"/>
              </a:solidFill>
              <a:latin typeface="Calibri"/>
              <a:cs typeface="Calibri"/>
            </a:endParaRPr>
          </a:p>
          <a:p>
            <a:r>
              <a:rPr lang="en-US" sz="2400" b="1" smtClean="0">
                <a:solidFill>
                  <a:schemeClr val="accent2"/>
                </a:solidFill>
                <a:latin typeface="Calibri"/>
                <a:cs typeface="Calibri"/>
              </a:rPr>
              <a:t>Grapheme </a:t>
            </a:r>
            <a:r>
              <a:rPr lang="en-US" sz="2400" b="1" dirty="0" smtClean="0">
                <a:solidFill>
                  <a:schemeClr val="accent2"/>
                </a:solidFill>
                <a:latin typeface="Calibri"/>
                <a:cs typeface="Calibri"/>
              </a:rPr>
              <a:t>matts</a:t>
            </a:r>
          </a:p>
          <a:p>
            <a:r>
              <a:rPr lang="en-US" sz="2400" b="1" dirty="0" smtClean="0">
                <a:solidFill>
                  <a:schemeClr val="accent2"/>
                </a:solidFill>
                <a:latin typeface="Calibri"/>
                <a:cs typeface="Calibri"/>
              </a:rPr>
              <a:t>Tricky word support</a:t>
            </a:r>
          </a:p>
          <a:p>
            <a:r>
              <a:rPr lang="en-US" sz="2400" b="1" dirty="0" smtClean="0">
                <a:solidFill>
                  <a:schemeClr val="accent2"/>
                </a:solidFill>
                <a:latin typeface="Calibri"/>
                <a:cs typeface="Calibri"/>
              </a:rPr>
              <a:t>Support on how to say the sounds</a:t>
            </a:r>
          </a:p>
          <a:p>
            <a:pPr marL="0" indent="0">
              <a:buNone/>
            </a:pPr>
            <a:endParaRPr lang="en-US" sz="2400" dirty="0">
              <a:solidFill>
                <a:schemeClr val="tx1">
                  <a:lumMod val="95000"/>
                  <a:lumOff val="5000"/>
                </a:schemeClr>
              </a:solidFill>
              <a:latin typeface="Calibri"/>
              <a:cs typeface="Calibri"/>
            </a:endParaRPr>
          </a:p>
          <a:p>
            <a:pPr marL="0" indent="0">
              <a:buNone/>
            </a:pP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pPr marL="0" indent="0">
              <a:buNone/>
            </a:pPr>
            <a:r>
              <a:rPr lang="en-US" sz="2400" b="1" dirty="0" smtClean="0">
                <a:solidFill>
                  <a:srgbClr val="FF0000"/>
                </a:solidFill>
                <a:latin typeface="Calibri" panose="020F0502020204030204" pitchFamily="34" charset="0"/>
                <a:cs typeface="Calibri" panose="020F0502020204030204" pitchFamily="34" charset="0"/>
              </a:rPr>
              <a:t>Please speak to your child's teacher at the beginning of next week to receive your pack of resources. </a:t>
            </a:r>
            <a:endParaRPr lang="en-US" sz="2400" b="1" dirty="0">
              <a:solidFill>
                <a:srgbClr val="FF0000"/>
              </a:solidFill>
              <a:latin typeface="Calibri" panose="020F0502020204030204" pitchFamily="34" charset="0"/>
              <a:cs typeface="Calibri" panose="020F0502020204030204" pitchFamily="34" charset="0"/>
            </a:endParaRPr>
          </a:p>
          <a:p>
            <a:endParaRPr lang="en-US" sz="2400" dirty="0">
              <a:solidFill>
                <a:schemeClr val="tx1">
                  <a:lumMod val="95000"/>
                  <a:lumOff val="5000"/>
                </a:schemeClr>
              </a:solidFill>
            </a:endParaRPr>
          </a:p>
        </p:txBody>
      </p:sp>
      <p:sp>
        <p:nvSpPr>
          <p:cNvPr id="3" name="Title 2">
            <a:extLst>
              <a:ext uri="{FF2B5EF4-FFF2-40B4-BE49-F238E27FC236}">
                <a16:creationId xmlns:a16="http://schemas.microsoft.com/office/drawing/2014/main" id="{121341B6-FC05-0C46-9C0D-7547DDDC163E}"/>
              </a:ext>
            </a:extLst>
          </p:cNvPr>
          <p:cNvSpPr>
            <a:spLocks noGrp="1"/>
          </p:cNvSpPr>
          <p:nvPr>
            <p:ph type="title"/>
          </p:nvPr>
        </p:nvSpPr>
        <p:spPr>
          <a:xfrm>
            <a:off x="1919536" y="332656"/>
            <a:ext cx="8712968" cy="1152128"/>
          </a:xfrm>
        </p:spPr>
        <p:txBody>
          <a:bodyPr/>
          <a:lstStyle/>
          <a:p>
            <a:r>
              <a:rPr lang="en-US" dirty="0" smtClean="0"/>
              <a:t>Resources being sent home</a:t>
            </a:r>
            <a:endParaRPr lang="en-US" dirty="0"/>
          </a:p>
        </p:txBody>
      </p:sp>
      <p:sp>
        <p:nvSpPr>
          <p:cNvPr id="4" name="TextBox 3">
            <a:extLst>
              <a:ext uri="{FF2B5EF4-FFF2-40B4-BE49-F238E27FC236}">
                <a16:creationId xmlns:a16="http://schemas.microsoft.com/office/drawing/2014/main" id="{E0FE7C68-BDBB-E140-8D8B-B0BB4B7FFB6D}"/>
              </a:ext>
            </a:extLst>
          </p:cNvPr>
          <p:cNvSpPr txBox="1"/>
          <p:nvPr/>
        </p:nvSpPr>
        <p:spPr>
          <a:xfrm>
            <a:off x="479376" y="6124654"/>
            <a:ext cx="9770110" cy="307777"/>
          </a:xfrm>
          <a:prstGeom prst="rect">
            <a:avLst/>
          </a:prstGeom>
          <a:noFill/>
        </p:spPr>
        <p:txBody>
          <a:bodyPr wrap="none" rtlCol="0">
            <a:spAutoFit/>
          </a:bodyPr>
          <a:lstStyle/>
          <a:p>
            <a:r>
              <a:rPr lang="en-US" sz="1400" i="1" dirty="0">
                <a:solidFill>
                  <a:schemeClr val="tx1">
                    <a:lumMod val="65000"/>
                    <a:lumOff val="35000"/>
                  </a:schemeClr>
                </a:solidFill>
                <a:latin typeface="Calibri"/>
                <a:cs typeface="Calibri"/>
              </a:rPr>
              <a:t>Parental involvement in the development of children’s reading skills:  A five-year longitudinal study </a:t>
            </a:r>
            <a:r>
              <a:rPr lang="en-US" sz="1400" dirty="0">
                <a:solidFill>
                  <a:schemeClr val="tx1">
                    <a:lumMod val="65000"/>
                    <a:lumOff val="35000"/>
                  </a:schemeClr>
                </a:solidFill>
                <a:latin typeface="Calibri"/>
                <a:cs typeface="Calibri"/>
              </a:rPr>
              <a:t>(2002) </a:t>
            </a:r>
            <a:r>
              <a:rPr lang="en-US" sz="1400" dirty="0" err="1">
                <a:solidFill>
                  <a:schemeClr val="tx1">
                    <a:lumMod val="65000"/>
                    <a:lumOff val="35000"/>
                  </a:schemeClr>
                </a:solidFill>
                <a:latin typeface="Calibri"/>
                <a:cs typeface="Calibri"/>
              </a:rPr>
              <a:t>Senechal</a:t>
            </a:r>
            <a:r>
              <a:rPr lang="en-US" sz="1400" dirty="0">
                <a:solidFill>
                  <a:schemeClr val="tx1">
                    <a:lumMod val="65000"/>
                    <a:lumOff val="35000"/>
                  </a:schemeClr>
                </a:solidFill>
                <a:latin typeface="Calibri"/>
                <a:cs typeface="Calibri"/>
              </a:rPr>
              <a:t>, M. and </a:t>
            </a:r>
            <a:r>
              <a:rPr lang="en-US" sz="1400" dirty="0" err="1">
                <a:solidFill>
                  <a:schemeClr val="tx1">
                    <a:lumMod val="65000"/>
                    <a:lumOff val="35000"/>
                  </a:schemeClr>
                </a:solidFill>
                <a:latin typeface="Calibri"/>
                <a:cs typeface="Calibri"/>
              </a:rPr>
              <a:t>Lefvre</a:t>
            </a:r>
            <a:r>
              <a:rPr lang="en-US" sz="1400" dirty="0">
                <a:solidFill>
                  <a:schemeClr val="tx1">
                    <a:lumMod val="65000"/>
                    <a:lumOff val="35000"/>
                  </a:schemeClr>
                </a:solidFill>
                <a:latin typeface="Calibri"/>
                <a:cs typeface="Calibri"/>
              </a:rPr>
              <a:t>, J</a:t>
            </a:r>
          </a:p>
        </p:txBody>
      </p:sp>
      <p:pic>
        <p:nvPicPr>
          <p:cNvPr id="6" name="Picture 5" descr="The Pioneer Academy - Home">
            <a:extLst>
              <a:ext uri="{FF2B5EF4-FFF2-40B4-BE49-F238E27FC236}">
                <a16:creationId xmlns:a16="http://schemas.microsoft.com/office/drawing/2014/main" id="{50DD5C84-BDB6-4403-AB38-3D82AB3DAA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385" y="260648"/>
            <a:ext cx="1224136" cy="1215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3667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07DBB20-2EB0-A44A-886D-D675349D6144}"/>
              </a:ext>
            </a:extLst>
          </p:cNvPr>
          <p:cNvSpPr>
            <a:spLocks noGrp="1"/>
          </p:cNvSpPr>
          <p:nvPr>
            <p:ph type="body" sz="quarter" idx="10"/>
          </p:nvPr>
        </p:nvSpPr>
        <p:spPr/>
        <p:txBody>
          <a:bodyPr/>
          <a:lstStyle/>
          <a:p>
            <a:r>
              <a:rPr lang="en-US" sz="4400" dirty="0"/>
              <a:t>One of the greatest gifts adults can give is to read to children </a:t>
            </a:r>
          </a:p>
          <a:p>
            <a:r>
              <a:rPr lang="en-US" b="0" dirty="0"/>
              <a:t>Carl Sagan</a:t>
            </a:r>
          </a:p>
        </p:txBody>
      </p:sp>
      <p:pic>
        <p:nvPicPr>
          <p:cNvPr id="4" name="Picture 3" descr="The Pioneer Academy - Home">
            <a:extLst>
              <a:ext uri="{FF2B5EF4-FFF2-40B4-BE49-F238E27FC236}">
                <a16:creationId xmlns:a16="http://schemas.microsoft.com/office/drawing/2014/main" id="{5D96E4B1-B506-48BE-8B8A-E1423149F5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385" y="260648"/>
            <a:ext cx="1224136" cy="121539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9AEEAEB-E0DF-A449-A551-5E1B66611776}"/>
              </a:ext>
            </a:extLst>
          </p:cNvPr>
          <p:cNvPicPr>
            <a:picLocks noChangeAspect="1"/>
          </p:cNvPicPr>
          <p:nvPr/>
        </p:nvPicPr>
        <p:blipFill>
          <a:blip r:embed="rId3">
            <a:alphaModFix amt="4000"/>
          </a:blip>
          <a:stretch>
            <a:fillRect/>
          </a:stretch>
        </p:blipFill>
        <p:spPr>
          <a:xfrm>
            <a:off x="263352" y="-1179512"/>
            <a:ext cx="8556550" cy="8935311"/>
          </a:xfrm>
          <a:prstGeom prst="rect">
            <a:avLst/>
          </a:prstGeom>
        </p:spPr>
      </p:pic>
      <p:sp>
        <p:nvSpPr>
          <p:cNvPr id="2" name="TextBox 1">
            <a:extLst>
              <a:ext uri="{FF2B5EF4-FFF2-40B4-BE49-F238E27FC236}">
                <a16:creationId xmlns:a16="http://schemas.microsoft.com/office/drawing/2014/main" id="{3712E026-EBF9-F244-AF94-27B3DBD213F8}"/>
              </a:ext>
            </a:extLst>
          </p:cNvPr>
          <p:cNvSpPr txBox="1"/>
          <p:nvPr/>
        </p:nvSpPr>
        <p:spPr>
          <a:xfrm>
            <a:off x="0" y="2780928"/>
            <a:ext cx="12191999" cy="2092881"/>
          </a:xfrm>
          <a:prstGeom prst="rect">
            <a:avLst/>
          </a:prstGeom>
          <a:noFill/>
        </p:spPr>
        <p:txBody>
          <a:bodyPr wrap="square" rtlCol="0">
            <a:spAutoFit/>
          </a:bodyPr>
          <a:lstStyle/>
          <a:p>
            <a:pPr algn="ctr"/>
            <a:r>
              <a:rPr lang="en-US" sz="6500" b="1" dirty="0">
                <a:solidFill>
                  <a:schemeClr val="bg1"/>
                </a:solidFill>
              </a:rPr>
              <a:t>Year 1</a:t>
            </a:r>
          </a:p>
          <a:p>
            <a:pPr algn="ctr"/>
            <a:r>
              <a:rPr lang="en-US" sz="6500" b="1" dirty="0">
                <a:solidFill>
                  <a:schemeClr val="bg1"/>
                </a:solidFill>
              </a:rPr>
              <a:t>Phonics Screening Check</a:t>
            </a:r>
          </a:p>
        </p:txBody>
      </p:sp>
      <p:pic>
        <p:nvPicPr>
          <p:cNvPr id="4" name="Picture 3" descr="The Pioneer Academy - Home">
            <a:extLst>
              <a:ext uri="{FF2B5EF4-FFF2-40B4-BE49-F238E27FC236}">
                <a16:creationId xmlns:a16="http://schemas.microsoft.com/office/drawing/2014/main" id="{20B60FA0-B800-4D29-B78B-70351B1677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385" y="260648"/>
            <a:ext cx="1224136" cy="1215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4229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90E23-9E32-574E-81CA-4278D9013B18}"/>
              </a:ext>
            </a:extLst>
          </p:cNvPr>
          <p:cNvSpPr>
            <a:spLocks noGrp="1"/>
          </p:cNvSpPr>
          <p:nvPr>
            <p:ph type="title"/>
          </p:nvPr>
        </p:nvSpPr>
        <p:spPr>
          <a:xfrm>
            <a:off x="1882956" y="415631"/>
            <a:ext cx="9793088" cy="1152128"/>
          </a:xfrm>
        </p:spPr>
        <p:txBody>
          <a:bodyPr/>
          <a:lstStyle/>
          <a:p>
            <a:r>
              <a:rPr lang="en-US" dirty="0"/>
              <a:t>What is the Phonics Screening Check?</a:t>
            </a:r>
          </a:p>
        </p:txBody>
      </p:sp>
      <p:sp>
        <p:nvSpPr>
          <p:cNvPr id="3" name="Text Placeholder 2">
            <a:extLst>
              <a:ext uri="{FF2B5EF4-FFF2-40B4-BE49-F238E27FC236}">
                <a16:creationId xmlns:a16="http://schemas.microsoft.com/office/drawing/2014/main" id="{EB749D0C-0D49-2F4F-BA24-28CF6B89B7FB}"/>
              </a:ext>
            </a:extLst>
          </p:cNvPr>
          <p:cNvSpPr>
            <a:spLocks noGrp="1"/>
          </p:cNvSpPr>
          <p:nvPr>
            <p:ph type="body" sz="quarter" idx="10"/>
          </p:nvPr>
        </p:nvSpPr>
        <p:spPr>
          <a:xfrm>
            <a:off x="2847253" y="2751060"/>
            <a:ext cx="1651150" cy="1675452"/>
          </a:xfrm>
        </p:spPr>
        <p:txBody>
          <a:bodyPr/>
          <a:lstStyle/>
          <a:p>
            <a:pPr marL="0" indent="0">
              <a:buNone/>
            </a:pPr>
            <a:r>
              <a:rPr lang="en-US" dirty="0">
                <a:solidFill>
                  <a:srgbClr val="0070C0"/>
                </a:solidFill>
              </a:rPr>
              <a:t>	</a:t>
            </a:r>
          </a:p>
          <a:p>
            <a:pPr marL="0" indent="0">
              <a:buNone/>
            </a:pPr>
            <a:r>
              <a:rPr lang="en-US" dirty="0">
                <a:solidFill>
                  <a:srgbClr val="0070C0"/>
                </a:solidFill>
              </a:rPr>
              <a:t>	</a:t>
            </a:r>
          </a:p>
          <a:p>
            <a:pPr marL="0" indent="0">
              <a:buNone/>
            </a:pPr>
            <a:r>
              <a:rPr lang="en-US" dirty="0">
                <a:solidFill>
                  <a:srgbClr val="0070C0"/>
                </a:solidFill>
              </a:rPr>
              <a:t>	</a:t>
            </a:r>
          </a:p>
          <a:p>
            <a:pPr marL="0" indent="0">
              <a:buNone/>
            </a:pPr>
            <a:r>
              <a:rPr lang="en-US" dirty="0">
                <a:solidFill>
                  <a:srgbClr val="0070C0"/>
                </a:solidFill>
              </a:rPr>
              <a:t>	</a:t>
            </a:r>
          </a:p>
          <a:p>
            <a:pPr marL="0" indent="0">
              <a:buNone/>
            </a:pPr>
            <a:r>
              <a:rPr lang="en-US" dirty="0">
                <a:solidFill>
                  <a:srgbClr val="0070C0"/>
                </a:solidFill>
              </a:rPr>
              <a:t>	</a:t>
            </a:r>
            <a:endParaRPr lang="en-US" dirty="0"/>
          </a:p>
        </p:txBody>
      </p:sp>
      <p:pic>
        <p:nvPicPr>
          <p:cNvPr id="10" name="Picture 9" descr="The Pioneer Academy - Home">
            <a:extLst>
              <a:ext uri="{FF2B5EF4-FFF2-40B4-BE49-F238E27FC236}">
                <a16:creationId xmlns:a16="http://schemas.microsoft.com/office/drawing/2014/main" id="{053695C3-E112-4241-9012-ACEDE7531F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385" y="260648"/>
            <a:ext cx="1224136" cy="121539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94E9C1EC-1546-4B19-B474-1924EECFC397}"/>
              </a:ext>
            </a:extLst>
          </p:cNvPr>
          <p:cNvSpPr/>
          <p:nvPr/>
        </p:nvSpPr>
        <p:spPr>
          <a:xfrm>
            <a:off x="543271" y="2023255"/>
            <a:ext cx="7848872" cy="3539430"/>
          </a:xfrm>
          <a:prstGeom prst="rect">
            <a:avLst/>
          </a:prstGeom>
        </p:spPr>
        <p:txBody>
          <a:bodyPr wrap="square">
            <a:spAutoFit/>
          </a:bodyPr>
          <a:lstStyle/>
          <a:p>
            <a:r>
              <a:rPr lang="en-US" sz="3200" dirty="0">
                <a:solidFill>
                  <a:schemeClr val="tx1">
                    <a:lumMod val="50000"/>
                    <a:lumOff val="50000"/>
                  </a:schemeClr>
                </a:solidFill>
              </a:rPr>
              <a:t>The phonics screening check is a</a:t>
            </a:r>
            <a:r>
              <a:rPr lang="en-US" sz="3200" b="1" dirty="0">
                <a:solidFill>
                  <a:schemeClr val="tx1">
                    <a:lumMod val="50000"/>
                    <a:lumOff val="50000"/>
                  </a:schemeClr>
                </a:solidFill>
              </a:rPr>
              <a:t> statutory reading check </a:t>
            </a:r>
            <a:r>
              <a:rPr lang="en-US" sz="3200" dirty="0">
                <a:solidFill>
                  <a:schemeClr val="tx1">
                    <a:lumMod val="50000"/>
                    <a:lumOff val="50000"/>
                  </a:schemeClr>
                </a:solidFill>
              </a:rPr>
              <a:t>that all year 1 children take during a particular week in June. </a:t>
            </a:r>
          </a:p>
          <a:p>
            <a:endParaRPr lang="en-US" sz="3200" dirty="0">
              <a:solidFill>
                <a:schemeClr val="tx1">
                  <a:lumMod val="50000"/>
                  <a:lumOff val="50000"/>
                </a:schemeClr>
              </a:solidFill>
            </a:endParaRPr>
          </a:p>
          <a:p>
            <a:r>
              <a:rPr lang="en-US" sz="3200" dirty="0">
                <a:solidFill>
                  <a:schemeClr val="tx1">
                    <a:lumMod val="50000"/>
                    <a:lumOff val="50000"/>
                  </a:schemeClr>
                </a:solidFill>
              </a:rPr>
              <a:t>The check is designed to assess if each child has reached the age appropriate standard of decoding by the end of year 1.</a:t>
            </a:r>
            <a:endParaRPr lang="en-GB" sz="3200" dirty="0">
              <a:solidFill>
                <a:schemeClr val="tx1">
                  <a:lumMod val="50000"/>
                  <a:lumOff val="50000"/>
                </a:schemeClr>
              </a:solidFill>
            </a:endParaRPr>
          </a:p>
        </p:txBody>
      </p:sp>
      <p:pic>
        <p:nvPicPr>
          <p:cNvPr id="2050" name="Picture 2" descr="Phonics Screening Check">
            <a:extLst>
              <a:ext uri="{FF2B5EF4-FFF2-40B4-BE49-F238E27FC236}">
                <a16:creationId xmlns:a16="http://schemas.microsoft.com/office/drawing/2014/main" id="{20BB8453-8D37-4892-AB5A-1729CF8567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33251" y="1988840"/>
            <a:ext cx="3024336" cy="4279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2690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C04292-380A-473E-8C57-616D218600D5}"/>
              </a:ext>
            </a:extLst>
          </p:cNvPr>
          <p:cNvSpPr>
            <a:spLocks noGrp="1"/>
          </p:cNvSpPr>
          <p:nvPr>
            <p:ph type="title"/>
          </p:nvPr>
        </p:nvSpPr>
        <p:spPr>
          <a:xfrm>
            <a:off x="1775520" y="332656"/>
            <a:ext cx="8496944" cy="1152128"/>
          </a:xfrm>
        </p:spPr>
        <p:txBody>
          <a:bodyPr/>
          <a:lstStyle/>
          <a:p>
            <a:r>
              <a:rPr lang="en-GB" dirty="0"/>
              <a:t>What happens during the check?</a:t>
            </a:r>
          </a:p>
        </p:txBody>
      </p:sp>
      <p:sp>
        <p:nvSpPr>
          <p:cNvPr id="4" name="Text Placeholder 3">
            <a:extLst>
              <a:ext uri="{FF2B5EF4-FFF2-40B4-BE49-F238E27FC236}">
                <a16:creationId xmlns:a16="http://schemas.microsoft.com/office/drawing/2014/main" id="{6FE0285D-69D5-4E47-84B9-983D72B3383A}"/>
              </a:ext>
            </a:extLst>
          </p:cNvPr>
          <p:cNvSpPr>
            <a:spLocks noGrp="1"/>
          </p:cNvSpPr>
          <p:nvPr>
            <p:ph type="body" sz="quarter" idx="11"/>
          </p:nvPr>
        </p:nvSpPr>
        <p:spPr>
          <a:xfrm>
            <a:off x="479376" y="1772816"/>
            <a:ext cx="6480720" cy="4392488"/>
          </a:xfrm>
        </p:spPr>
        <p:txBody>
          <a:bodyPr/>
          <a:lstStyle/>
          <a:p>
            <a:pPr marL="0" indent="0">
              <a:buNone/>
            </a:pPr>
            <a:r>
              <a:rPr lang="en-US" sz="2400" dirty="0"/>
              <a:t>The check is completed by the child on a 1:1 basis with a teacher. It usually takes 5-10 minutes for the child to complete. </a:t>
            </a:r>
          </a:p>
          <a:p>
            <a:pPr marL="0" indent="0">
              <a:buNone/>
            </a:pPr>
            <a:r>
              <a:rPr lang="en-US" sz="2400" dirty="0"/>
              <a:t> </a:t>
            </a:r>
          </a:p>
          <a:p>
            <a:pPr marL="0" indent="0">
              <a:buNone/>
            </a:pPr>
            <a:r>
              <a:rPr lang="en-US" sz="2400" dirty="0"/>
              <a:t>The check contains 40 words - 20 real and 20 pseudo words (nonsense words). The words are presented to the child in the form of a booklet with 4 large words per page. </a:t>
            </a:r>
          </a:p>
          <a:p>
            <a:pPr marL="0" indent="0">
              <a:buNone/>
            </a:pPr>
            <a:endParaRPr lang="en-US" sz="2400" dirty="0"/>
          </a:p>
          <a:p>
            <a:pPr marL="0" indent="0">
              <a:buNone/>
            </a:pPr>
            <a:r>
              <a:rPr lang="en-US" sz="2400" dirty="0"/>
              <a:t>The words gradually get more difficult from 2 and 3 ‘sound’ words such as ‘it’ and ‘</a:t>
            </a:r>
            <a:r>
              <a:rPr lang="en-US" sz="2400" dirty="0" err="1"/>
              <a:t>vap</a:t>
            </a:r>
            <a:r>
              <a:rPr lang="en-US" sz="2400" dirty="0"/>
              <a:t>’, to longer words with more complex graphemes, such as ‘thankful’. </a:t>
            </a:r>
          </a:p>
        </p:txBody>
      </p:sp>
      <p:pic>
        <p:nvPicPr>
          <p:cNvPr id="5" name="Picture 4" descr="The Pioneer Academy - Home">
            <a:extLst>
              <a:ext uri="{FF2B5EF4-FFF2-40B4-BE49-F238E27FC236}">
                <a16:creationId xmlns:a16="http://schemas.microsoft.com/office/drawing/2014/main" id="{495A0494-4229-4014-809D-5BF47A83AB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385" y="260648"/>
            <a:ext cx="1224136" cy="1215392"/>
          </a:xfrm>
          <a:prstGeom prst="rect">
            <a:avLst/>
          </a:prstGeom>
          <a:noFill/>
          <a:extLst>
            <a:ext uri="{909E8E84-426E-40DD-AFC4-6F175D3DCCD1}">
              <a14:hiddenFill xmlns:a14="http://schemas.microsoft.com/office/drawing/2010/main">
                <a:solidFill>
                  <a:srgbClr val="FFFFFF"/>
                </a:solidFill>
              </a14:hiddenFill>
            </a:ext>
          </a:extLst>
        </p:spPr>
      </p:pic>
      <p:pic>
        <p:nvPicPr>
          <p:cNvPr id="31746" name="Picture 2" descr="Year 1 Phonics Screening - St Joseph's Catholic Primary School">
            <a:extLst>
              <a:ext uri="{FF2B5EF4-FFF2-40B4-BE49-F238E27FC236}">
                <a16:creationId xmlns:a16="http://schemas.microsoft.com/office/drawing/2014/main" id="{90BED69C-AC01-4048-94E0-FB9CB751292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5556"/>
          <a:stretch/>
        </p:blipFill>
        <p:spPr bwMode="auto">
          <a:xfrm>
            <a:off x="6816080" y="1813722"/>
            <a:ext cx="2664296" cy="439248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Year 1 Phonics Screening - St Joseph's Catholic Primary School">
            <a:extLst>
              <a:ext uri="{FF2B5EF4-FFF2-40B4-BE49-F238E27FC236}">
                <a16:creationId xmlns:a16="http://schemas.microsoft.com/office/drawing/2014/main" id="{80A0DC7C-4C6D-44A4-AD8D-3C070E882C1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6944" b="3204"/>
          <a:stretch/>
        </p:blipFill>
        <p:spPr bwMode="auto">
          <a:xfrm>
            <a:off x="9480376" y="1813722"/>
            <a:ext cx="2664296" cy="4279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4940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C04292-380A-473E-8C57-616D218600D5}"/>
              </a:ext>
            </a:extLst>
          </p:cNvPr>
          <p:cNvSpPr>
            <a:spLocks noGrp="1"/>
          </p:cNvSpPr>
          <p:nvPr>
            <p:ph type="title"/>
          </p:nvPr>
        </p:nvSpPr>
        <p:spPr>
          <a:xfrm>
            <a:off x="1775520" y="332656"/>
            <a:ext cx="8496944" cy="1152128"/>
          </a:xfrm>
        </p:spPr>
        <p:txBody>
          <a:bodyPr/>
          <a:lstStyle/>
          <a:p>
            <a:r>
              <a:rPr lang="en-GB" dirty="0"/>
              <a:t>Why use ‘pseudo’ (nonsense) words?</a:t>
            </a:r>
          </a:p>
        </p:txBody>
      </p:sp>
      <p:sp>
        <p:nvSpPr>
          <p:cNvPr id="4" name="Text Placeholder 3">
            <a:extLst>
              <a:ext uri="{FF2B5EF4-FFF2-40B4-BE49-F238E27FC236}">
                <a16:creationId xmlns:a16="http://schemas.microsoft.com/office/drawing/2014/main" id="{6FE0285D-69D5-4E47-84B9-983D72B3383A}"/>
              </a:ext>
            </a:extLst>
          </p:cNvPr>
          <p:cNvSpPr>
            <a:spLocks noGrp="1"/>
          </p:cNvSpPr>
          <p:nvPr>
            <p:ph type="body" sz="quarter" idx="11"/>
          </p:nvPr>
        </p:nvSpPr>
        <p:spPr>
          <a:xfrm>
            <a:off x="479376" y="1772816"/>
            <a:ext cx="7416824" cy="4392488"/>
          </a:xfrm>
        </p:spPr>
        <p:txBody>
          <a:bodyPr/>
          <a:lstStyle/>
          <a:p>
            <a:pPr marL="0" indent="0">
              <a:buNone/>
            </a:pPr>
            <a:r>
              <a:rPr lang="en-US" sz="2400" dirty="0"/>
              <a:t>The ultimate aim of teaching phonics is that the child progresses from decoding each sound, to automatic recognition of words. However, even as adults, we still need to be able to decode unfamiliar words. </a:t>
            </a:r>
          </a:p>
          <a:p>
            <a:pPr marL="0" indent="0">
              <a:buNone/>
            </a:pPr>
            <a:endParaRPr lang="en-US" sz="2400" dirty="0"/>
          </a:p>
          <a:p>
            <a:pPr marL="0" indent="0">
              <a:buNone/>
            </a:pPr>
            <a:r>
              <a:rPr lang="en-US" sz="2400" dirty="0"/>
              <a:t>The ability to decode unfamiliar words will help your child to read increasingly more difficult texts and will help them to develop their vocabulary.</a:t>
            </a:r>
          </a:p>
          <a:p>
            <a:pPr marL="0" indent="0">
              <a:buNone/>
            </a:pPr>
            <a:endParaRPr lang="en-US" sz="2400" dirty="0"/>
          </a:p>
          <a:p>
            <a:pPr marL="0" indent="0">
              <a:buNone/>
            </a:pPr>
            <a:r>
              <a:rPr lang="en-US" sz="2400" dirty="0"/>
              <a:t>The pseudo words allow the teacher to be sure that the child is able to decode unfamiliar words and is not just reading words from memory.</a:t>
            </a:r>
          </a:p>
        </p:txBody>
      </p:sp>
      <p:pic>
        <p:nvPicPr>
          <p:cNvPr id="5" name="Picture 4" descr="The Pioneer Academy - Home">
            <a:extLst>
              <a:ext uri="{FF2B5EF4-FFF2-40B4-BE49-F238E27FC236}">
                <a16:creationId xmlns:a16="http://schemas.microsoft.com/office/drawing/2014/main" id="{495A0494-4229-4014-809D-5BF47A83AB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385" y="260648"/>
            <a:ext cx="1224136" cy="121539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Year 1 Phonics Screening - St Joseph's Catholic Primary School">
            <a:extLst>
              <a:ext uri="{FF2B5EF4-FFF2-40B4-BE49-F238E27FC236}">
                <a16:creationId xmlns:a16="http://schemas.microsoft.com/office/drawing/2014/main" id="{DB663FC6-CD18-40E6-B4F6-636BE7327AE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2938"/>
          <a:stretch/>
        </p:blipFill>
        <p:spPr bwMode="auto">
          <a:xfrm>
            <a:off x="8400256" y="1584378"/>
            <a:ext cx="3024336" cy="49380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97254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C04292-380A-473E-8C57-616D218600D5}"/>
              </a:ext>
            </a:extLst>
          </p:cNvPr>
          <p:cNvSpPr>
            <a:spLocks noGrp="1"/>
          </p:cNvSpPr>
          <p:nvPr>
            <p:ph type="title"/>
          </p:nvPr>
        </p:nvSpPr>
        <p:spPr>
          <a:xfrm>
            <a:off x="1775520" y="332656"/>
            <a:ext cx="8496944" cy="1152128"/>
          </a:xfrm>
        </p:spPr>
        <p:txBody>
          <a:bodyPr/>
          <a:lstStyle/>
          <a:p>
            <a:r>
              <a:rPr lang="en-GB" dirty="0"/>
              <a:t>What is the pass mark?</a:t>
            </a:r>
          </a:p>
        </p:txBody>
      </p:sp>
      <p:sp>
        <p:nvSpPr>
          <p:cNvPr id="4" name="Text Placeholder 3">
            <a:extLst>
              <a:ext uri="{FF2B5EF4-FFF2-40B4-BE49-F238E27FC236}">
                <a16:creationId xmlns:a16="http://schemas.microsoft.com/office/drawing/2014/main" id="{6FE0285D-69D5-4E47-84B9-983D72B3383A}"/>
              </a:ext>
            </a:extLst>
          </p:cNvPr>
          <p:cNvSpPr>
            <a:spLocks noGrp="1"/>
          </p:cNvSpPr>
          <p:nvPr>
            <p:ph type="body" sz="quarter" idx="11"/>
          </p:nvPr>
        </p:nvSpPr>
        <p:spPr>
          <a:xfrm>
            <a:off x="623392" y="1925684"/>
            <a:ext cx="5044894" cy="4392488"/>
          </a:xfrm>
        </p:spPr>
        <p:txBody>
          <a:bodyPr/>
          <a:lstStyle/>
          <a:p>
            <a:pPr marL="0" indent="0">
              <a:buNone/>
            </a:pPr>
            <a:r>
              <a:rPr lang="en-US" sz="2400" dirty="0"/>
              <a:t>For the last few years, the expected standard for the screening check has been set at 32 out of 40 words correctly decoded. </a:t>
            </a:r>
          </a:p>
          <a:p>
            <a:pPr marL="0" indent="0">
              <a:buNone/>
            </a:pPr>
            <a:endParaRPr lang="en-US" sz="2400" dirty="0"/>
          </a:p>
          <a:p>
            <a:pPr marL="0" indent="0">
              <a:buNone/>
            </a:pPr>
            <a:r>
              <a:rPr lang="en-US" sz="2400" dirty="0"/>
              <a:t>However, this can change and the Department for Education does not release the ‘pass’ mark until a few weeks after the children have completed the check. </a:t>
            </a:r>
          </a:p>
          <a:p>
            <a:pPr marL="0" indent="0">
              <a:buNone/>
            </a:pPr>
            <a:endParaRPr lang="en-US" sz="2400" dirty="0"/>
          </a:p>
        </p:txBody>
      </p:sp>
      <p:pic>
        <p:nvPicPr>
          <p:cNvPr id="5" name="Picture 4" descr="The Pioneer Academy - Home">
            <a:extLst>
              <a:ext uri="{FF2B5EF4-FFF2-40B4-BE49-F238E27FC236}">
                <a16:creationId xmlns:a16="http://schemas.microsoft.com/office/drawing/2014/main" id="{495A0494-4229-4014-809D-5BF47A83AB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385" y="260648"/>
            <a:ext cx="1224136" cy="1215392"/>
          </a:xfrm>
          <a:prstGeom prst="rect">
            <a:avLst/>
          </a:prstGeom>
          <a:noFill/>
          <a:extLst>
            <a:ext uri="{909E8E84-426E-40DD-AFC4-6F175D3DCCD1}">
              <a14:hiddenFill xmlns:a14="http://schemas.microsoft.com/office/drawing/2010/main">
                <a:solidFill>
                  <a:srgbClr val="FFFFFF"/>
                </a:solidFill>
              </a14:hiddenFill>
            </a:ext>
          </a:extLst>
        </p:spPr>
      </p:pic>
      <p:pic>
        <p:nvPicPr>
          <p:cNvPr id="29698" name="Picture 2" descr="Year 1 Phonics Screening - St Joseph's Catholic Primary School">
            <a:extLst>
              <a:ext uri="{FF2B5EF4-FFF2-40B4-BE49-F238E27FC236}">
                <a16:creationId xmlns:a16="http://schemas.microsoft.com/office/drawing/2014/main" id="{E17B3D13-9C34-48B7-BCE3-F9F2FAC7463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 r="-5274"/>
          <a:stretch/>
        </p:blipFill>
        <p:spPr bwMode="auto">
          <a:xfrm rot="1009849">
            <a:off x="6039112" y="2187537"/>
            <a:ext cx="5272566" cy="3868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68139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C04292-380A-473E-8C57-616D218600D5}"/>
              </a:ext>
            </a:extLst>
          </p:cNvPr>
          <p:cNvSpPr>
            <a:spLocks noGrp="1"/>
          </p:cNvSpPr>
          <p:nvPr>
            <p:ph type="title"/>
          </p:nvPr>
        </p:nvSpPr>
        <p:spPr>
          <a:xfrm>
            <a:off x="1775520" y="332656"/>
            <a:ext cx="8496944" cy="1152128"/>
          </a:xfrm>
        </p:spPr>
        <p:txBody>
          <a:bodyPr/>
          <a:lstStyle/>
          <a:p>
            <a:r>
              <a:rPr lang="en-GB" dirty="0"/>
              <a:t>Do all children complete the check?</a:t>
            </a:r>
          </a:p>
        </p:txBody>
      </p:sp>
      <p:sp>
        <p:nvSpPr>
          <p:cNvPr id="4" name="Text Placeholder 3">
            <a:extLst>
              <a:ext uri="{FF2B5EF4-FFF2-40B4-BE49-F238E27FC236}">
                <a16:creationId xmlns:a16="http://schemas.microsoft.com/office/drawing/2014/main" id="{6FE0285D-69D5-4E47-84B9-983D72B3383A}"/>
              </a:ext>
            </a:extLst>
          </p:cNvPr>
          <p:cNvSpPr>
            <a:spLocks noGrp="1"/>
          </p:cNvSpPr>
          <p:nvPr>
            <p:ph type="body" sz="quarter" idx="11"/>
          </p:nvPr>
        </p:nvSpPr>
        <p:spPr>
          <a:xfrm>
            <a:off x="623392" y="1925684"/>
            <a:ext cx="6912768" cy="4392488"/>
          </a:xfrm>
        </p:spPr>
        <p:txBody>
          <a:bodyPr/>
          <a:lstStyle/>
          <a:p>
            <a:pPr marL="0" indent="0">
              <a:buNone/>
            </a:pPr>
            <a:r>
              <a:rPr lang="en-US" sz="2400" dirty="0"/>
              <a:t>It is expected that all year 1 children complete the screening check, unless they have no understanding of grapheme-phoneme correspondence (the way sounds link to letters). </a:t>
            </a:r>
          </a:p>
          <a:p>
            <a:pPr marL="0" indent="0">
              <a:buNone/>
            </a:pPr>
            <a:endParaRPr lang="en-US" sz="2400" dirty="0"/>
          </a:p>
          <a:p>
            <a:pPr marL="0" indent="0">
              <a:buNone/>
            </a:pPr>
            <a:r>
              <a:rPr lang="en-US" sz="2400" dirty="0"/>
              <a:t>There is no time limit on the check and the teachers are able to edit the size of the text or the number of words presented to the child at once, if this is necessary.</a:t>
            </a:r>
          </a:p>
        </p:txBody>
      </p:sp>
      <p:pic>
        <p:nvPicPr>
          <p:cNvPr id="5" name="Picture 4" descr="The Pioneer Academy - Home">
            <a:extLst>
              <a:ext uri="{FF2B5EF4-FFF2-40B4-BE49-F238E27FC236}">
                <a16:creationId xmlns:a16="http://schemas.microsoft.com/office/drawing/2014/main" id="{495A0494-4229-4014-809D-5BF47A83AB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385" y="260648"/>
            <a:ext cx="1224136" cy="1215392"/>
          </a:xfrm>
          <a:prstGeom prst="rect">
            <a:avLst/>
          </a:prstGeom>
          <a:noFill/>
          <a:extLst>
            <a:ext uri="{909E8E84-426E-40DD-AFC4-6F175D3DCCD1}">
              <a14:hiddenFill xmlns:a14="http://schemas.microsoft.com/office/drawing/2010/main">
                <a:solidFill>
                  <a:srgbClr val="FFFFFF"/>
                </a:solidFill>
              </a14:hiddenFill>
            </a:ext>
          </a:extLst>
        </p:spPr>
      </p:pic>
      <p:pic>
        <p:nvPicPr>
          <p:cNvPr id="29698" name="Picture 2" descr="Year 1 Phonics Screening - St Joseph's Catholic Primary School">
            <a:extLst>
              <a:ext uri="{FF2B5EF4-FFF2-40B4-BE49-F238E27FC236}">
                <a16:creationId xmlns:a16="http://schemas.microsoft.com/office/drawing/2014/main" id="{E17B3D13-9C34-48B7-BCE3-F9F2FAC7463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52" t="5605" r="53974" b="72125"/>
          <a:stretch/>
        </p:blipFill>
        <p:spPr bwMode="auto">
          <a:xfrm>
            <a:off x="7680176" y="3056058"/>
            <a:ext cx="4260371" cy="167038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Year 1 Phonics Screening - St Joseph's Catholic Primary School">
            <a:extLst>
              <a:ext uri="{FF2B5EF4-FFF2-40B4-BE49-F238E27FC236}">
                <a16:creationId xmlns:a16="http://schemas.microsoft.com/office/drawing/2014/main" id="{8F703D86-0973-4AC7-87A1-C577C634A3B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2894" t="71176" r="3974" b="6455"/>
          <a:stretch/>
        </p:blipFill>
        <p:spPr bwMode="auto">
          <a:xfrm>
            <a:off x="5663952" y="5000162"/>
            <a:ext cx="4464496" cy="1788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57236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D3EC508-0F86-4685-8AD8-D240123D38DC}"/>
              </a:ext>
            </a:extLst>
          </p:cNvPr>
          <p:cNvSpPr>
            <a:spLocks noGrp="1"/>
          </p:cNvSpPr>
          <p:nvPr>
            <p:ph type="body" sz="quarter" idx="10"/>
          </p:nvPr>
        </p:nvSpPr>
        <p:spPr>
          <a:xfrm>
            <a:off x="333983" y="1854029"/>
            <a:ext cx="6414374" cy="1800200"/>
          </a:xfrm>
        </p:spPr>
        <p:txBody>
          <a:bodyPr/>
          <a:lstStyle/>
          <a:p>
            <a:pPr marL="0" indent="0">
              <a:buNone/>
            </a:pPr>
            <a:r>
              <a:rPr lang="en-US" sz="2400" dirty="0"/>
              <a:t>If a child does not meet the expected standard, the school are required to provide extra support for them in phonics. </a:t>
            </a:r>
          </a:p>
          <a:p>
            <a:pPr marL="0" indent="0">
              <a:buNone/>
            </a:pPr>
            <a:endParaRPr lang="en-US" sz="2400" dirty="0"/>
          </a:p>
          <a:p>
            <a:pPr marL="0" indent="0">
              <a:buNone/>
            </a:pPr>
            <a:r>
              <a:rPr lang="en-US" sz="2400" dirty="0"/>
              <a:t>Children who do not meet the expected standard in year 1, complete the check again in year 2.</a:t>
            </a:r>
          </a:p>
        </p:txBody>
      </p:sp>
      <p:sp>
        <p:nvSpPr>
          <p:cNvPr id="3" name="Title 2">
            <a:extLst>
              <a:ext uri="{FF2B5EF4-FFF2-40B4-BE49-F238E27FC236}">
                <a16:creationId xmlns:a16="http://schemas.microsoft.com/office/drawing/2014/main" id="{D3844A85-C10B-4A56-8DBD-152B5760442E}"/>
              </a:ext>
            </a:extLst>
          </p:cNvPr>
          <p:cNvSpPr>
            <a:spLocks noGrp="1"/>
          </p:cNvSpPr>
          <p:nvPr>
            <p:ph type="title"/>
          </p:nvPr>
        </p:nvSpPr>
        <p:spPr>
          <a:xfrm>
            <a:off x="1703512" y="332656"/>
            <a:ext cx="8568952" cy="1152128"/>
          </a:xfrm>
        </p:spPr>
        <p:txBody>
          <a:bodyPr/>
          <a:lstStyle/>
          <a:p>
            <a:r>
              <a:rPr lang="en-GB" sz="3600" dirty="0"/>
              <a:t>What happens if my child does not meet the expected standard?</a:t>
            </a:r>
          </a:p>
        </p:txBody>
      </p:sp>
      <p:pic>
        <p:nvPicPr>
          <p:cNvPr id="5" name="Picture 4" descr="The Pioneer Academy - Home">
            <a:extLst>
              <a:ext uri="{FF2B5EF4-FFF2-40B4-BE49-F238E27FC236}">
                <a16:creationId xmlns:a16="http://schemas.microsoft.com/office/drawing/2014/main" id="{40FE2327-4B7E-43B5-89ED-4FD80C2DF9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385" y="260648"/>
            <a:ext cx="1224136" cy="121539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child writing on a piece of paper&#10;&#10;Description automatically generated with medium confidence">
            <a:extLst>
              <a:ext uri="{FF2B5EF4-FFF2-40B4-BE49-F238E27FC236}">
                <a16:creationId xmlns:a16="http://schemas.microsoft.com/office/drawing/2014/main" id="{60C549D8-70AC-40BE-8EC2-2FB359F013FC}"/>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7248128" y="1968267"/>
            <a:ext cx="4464495" cy="3909005"/>
          </a:xfrm>
          <a:prstGeom prst="roundRect">
            <a:avLst>
              <a:gd name="adj" fmla="val 4317"/>
            </a:avLst>
          </a:prstGeom>
        </p:spPr>
      </p:pic>
      <p:pic>
        <p:nvPicPr>
          <p:cNvPr id="16" name="Picture 15">
            <a:extLst>
              <a:ext uri="{FF2B5EF4-FFF2-40B4-BE49-F238E27FC236}">
                <a16:creationId xmlns:a16="http://schemas.microsoft.com/office/drawing/2014/main" id="{B85B84EC-9AA3-474D-8002-FAC4FC085ADB}"/>
              </a:ext>
            </a:extLst>
          </p:cNvPr>
          <p:cNvPicPr>
            <a:picLocks noChangeAspect="1"/>
          </p:cNvPicPr>
          <p:nvPr/>
        </p:nvPicPr>
        <p:blipFill>
          <a:blip r:embed="rId5"/>
          <a:stretch>
            <a:fillRect/>
          </a:stretch>
        </p:blipFill>
        <p:spPr>
          <a:xfrm>
            <a:off x="4373642" y="4491315"/>
            <a:ext cx="1169727" cy="1673680"/>
          </a:xfrm>
          <a:prstGeom prst="rect">
            <a:avLst/>
          </a:prstGeom>
        </p:spPr>
      </p:pic>
      <p:pic>
        <p:nvPicPr>
          <p:cNvPr id="17" name="Picture 16">
            <a:extLst>
              <a:ext uri="{FF2B5EF4-FFF2-40B4-BE49-F238E27FC236}">
                <a16:creationId xmlns:a16="http://schemas.microsoft.com/office/drawing/2014/main" id="{8477E796-485C-4A54-8C1F-41190CC00DD3}"/>
              </a:ext>
            </a:extLst>
          </p:cNvPr>
          <p:cNvPicPr>
            <a:picLocks noChangeAspect="1"/>
          </p:cNvPicPr>
          <p:nvPr/>
        </p:nvPicPr>
        <p:blipFill>
          <a:blip r:embed="rId6"/>
          <a:stretch>
            <a:fillRect/>
          </a:stretch>
        </p:blipFill>
        <p:spPr>
          <a:xfrm>
            <a:off x="799196" y="4491315"/>
            <a:ext cx="1197467" cy="1724538"/>
          </a:xfrm>
          <a:prstGeom prst="rect">
            <a:avLst/>
          </a:prstGeom>
        </p:spPr>
      </p:pic>
      <p:sp>
        <p:nvSpPr>
          <p:cNvPr id="18" name="Text Placeholder 2">
            <a:extLst>
              <a:ext uri="{FF2B5EF4-FFF2-40B4-BE49-F238E27FC236}">
                <a16:creationId xmlns:a16="http://schemas.microsoft.com/office/drawing/2014/main" id="{F7CDFB96-97A7-41E9-98F4-18635CE612D9}"/>
              </a:ext>
            </a:extLst>
          </p:cNvPr>
          <p:cNvSpPr txBox="1">
            <a:spLocks/>
          </p:cNvSpPr>
          <p:nvPr/>
        </p:nvSpPr>
        <p:spPr>
          <a:xfrm>
            <a:off x="4373642" y="4027692"/>
            <a:ext cx="396270" cy="974884"/>
          </a:xfrm>
          <a:prstGeom prst="rect">
            <a:avLst/>
          </a:prstGeom>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lumMod val="65000"/>
                    <a:lumOff val="35000"/>
                  </a:schemeClr>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solidFill>
                  <a:srgbClr val="0070C0"/>
                </a:solidFill>
              </a:rPr>
              <a:t>	</a:t>
            </a:r>
          </a:p>
          <a:p>
            <a:pPr marL="0" indent="0">
              <a:buFont typeface="Arial" panose="020B0604020202020204" pitchFamily="34" charset="0"/>
              <a:buNone/>
            </a:pPr>
            <a:r>
              <a:rPr lang="en-US">
                <a:solidFill>
                  <a:srgbClr val="0070C0"/>
                </a:solidFill>
              </a:rPr>
              <a:t>	</a:t>
            </a:r>
          </a:p>
          <a:p>
            <a:pPr marL="0" indent="0">
              <a:buFont typeface="Arial" panose="020B0604020202020204" pitchFamily="34" charset="0"/>
              <a:buNone/>
            </a:pPr>
            <a:r>
              <a:rPr lang="en-US">
                <a:solidFill>
                  <a:srgbClr val="0070C0"/>
                </a:solidFill>
              </a:rPr>
              <a:t>	</a:t>
            </a:r>
          </a:p>
          <a:p>
            <a:pPr marL="0" indent="0">
              <a:buFont typeface="Arial" panose="020B0604020202020204" pitchFamily="34" charset="0"/>
              <a:buNone/>
            </a:pPr>
            <a:r>
              <a:rPr lang="en-US">
                <a:solidFill>
                  <a:srgbClr val="0070C0"/>
                </a:solidFill>
              </a:rPr>
              <a:t>	</a:t>
            </a:r>
          </a:p>
          <a:p>
            <a:pPr marL="0" indent="0">
              <a:buFont typeface="Arial" panose="020B0604020202020204" pitchFamily="34" charset="0"/>
              <a:buNone/>
            </a:pPr>
            <a:r>
              <a:rPr lang="en-US">
                <a:solidFill>
                  <a:srgbClr val="0070C0"/>
                </a:solidFill>
              </a:rPr>
              <a:t>	</a:t>
            </a:r>
            <a:endParaRPr lang="en-US" dirty="0"/>
          </a:p>
        </p:txBody>
      </p:sp>
      <p:pic>
        <p:nvPicPr>
          <p:cNvPr id="19" name="Picture 18">
            <a:extLst>
              <a:ext uri="{FF2B5EF4-FFF2-40B4-BE49-F238E27FC236}">
                <a16:creationId xmlns:a16="http://schemas.microsoft.com/office/drawing/2014/main" id="{F2510C57-4EB4-4052-AB06-A8F4A5E12873}"/>
              </a:ext>
            </a:extLst>
          </p:cNvPr>
          <p:cNvPicPr>
            <a:picLocks noChangeAspect="1"/>
          </p:cNvPicPr>
          <p:nvPr/>
        </p:nvPicPr>
        <p:blipFill>
          <a:blip r:embed="rId7"/>
          <a:stretch>
            <a:fillRect/>
          </a:stretch>
        </p:blipFill>
        <p:spPr>
          <a:xfrm>
            <a:off x="5696615" y="4797152"/>
            <a:ext cx="1174350" cy="1692174"/>
          </a:xfrm>
          <a:prstGeom prst="rect">
            <a:avLst/>
          </a:prstGeom>
        </p:spPr>
      </p:pic>
      <p:pic>
        <p:nvPicPr>
          <p:cNvPr id="20" name="Picture 19">
            <a:extLst>
              <a:ext uri="{FF2B5EF4-FFF2-40B4-BE49-F238E27FC236}">
                <a16:creationId xmlns:a16="http://schemas.microsoft.com/office/drawing/2014/main" id="{B733609A-7B18-4AF0-871D-5D36C6A275EE}"/>
              </a:ext>
            </a:extLst>
          </p:cNvPr>
          <p:cNvPicPr>
            <a:picLocks noChangeAspect="1"/>
          </p:cNvPicPr>
          <p:nvPr/>
        </p:nvPicPr>
        <p:blipFill>
          <a:blip r:embed="rId8"/>
          <a:stretch>
            <a:fillRect/>
          </a:stretch>
        </p:blipFill>
        <p:spPr>
          <a:xfrm>
            <a:off x="2126792" y="4838089"/>
            <a:ext cx="1192844" cy="1678304"/>
          </a:xfrm>
          <a:prstGeom prst="rect">
            <a:avLst/>
          </a:prstGeom>
        </p:spPr>
      </p:pic>
    </p:spTree>
    <p:extLst>
      <p:ext uri="{BB962C8B-B14F-4D97-AF65-F5344CB8AC3E}">
        <p14:creationId xmlns:p14="http://schemas.microsoft.com/office/powerpoint/2010/main" val="16349965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Seven Strategies for Handling Difficult Questions - What to Say When You  Don't Know the Answer - ProEdge Skills, Inc.">
            <a:extLst>
              <a:ext uri="{FF2B5EF4-FFF2-40B4-BE49-F238E27FC236}">
                <a16:creationId xmlns:a16="http://schemas.microsoft.com/office/drawing/2014/main" id="{32A23136-C605-4041-A222-30FC0678D4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186104">
            <a:off x="7861714" y="2488412"/>
            <a:ext cx="4270851" cy="2669282"/>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10D68D25-CB5E-495A-89B2-AA232B0FCF68}"/>
              </a:ext>
            </a:extLst>
          </p:cNvPr>
          <p:cNvSpPr>
            <a:spLocks noGrp="1"/>
          </p:cNvSpPr>
          <p:nvPr>
            <p:ph type="title"/>
          </p:nvPr>
        </p:nvSpPr>
        <p:spPr>
          <a:xfrm>
            <a:off x="2135560" y="332656"/>
            <a:ext cx="8136904" cy="1152128"/>
          </a:xfrm>
        </p:spPr>
        <p:txBody>
          <a:bodyPr/>
          <a:lstStyle/>
          <a:p>
            <a:r>
              <a:rPr lang="en-GB" dirty="0"/>
              <a:t>What happens to the data?</a:t>
            </a:r>
          </a:p>
        </p:txBody>
      </p:sp>
      <p:sp>
        <p:nvSpPr>
          <p:cNvPr id="6" name="Title 2">
            <a:extLst>
              <a:ext uri="{FF2B5EF4-FFF2-40B4-BE49-F238E27FC236}">
                <a16:creationId xmlns:a16="http://schemas.microsoft.com/office/drawing/2014/main" id="{6A456543-60AC-49F3-BC42-1E49921FA7BA}"/>
              </a:ext>
            </a:extLst>
          </p:cNvPr>
          <p:cNvSpPr txBox="1">
            <a:spLocks noGrp="1"/>
          </p:cNvSpPr>
          <p:nvPr>
            <p:ph type="body" sz="quarter" idx="10"/>
          </p:nvPr>
        </p:nvSpPr>
        <p:spPr>
          <a:xfrm>
            <a:off x="335360" y="1556730"/>
            <a:ext cx="7992888" cy="3744540"/>
          </a:xfrm>
          <a:prstGeom prst="rect">
            <a:avLst/>
          </a:prstGeom>
        </p:spPr>
        <p:txBody>
          <a:bodyPr anchor="b" anchorCtr="0"/>
          <a:lstStyle>
            <a:lvl1pPr algn="l" rtl="0" eaLnBrk="0" fontAlgn="base" hangingPunct="0">
              <a:lnSpc>
                <a:spcPct val="90000"/>
              </a:lnSpc>
              <a:spcBef>
                <a:spcPct val="0"/>
              </a:spcBef>
              <a:spcAft>
                <a:spcPct val="0"/>
              </a:spcAft>
              <a:defRPr sz="4000" kern="1200">
                <a:solidFill>
                  <a:schemeClr val="accent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a:lstStyle>
          <a:p>
            <a:pPr marL="0" indent="0">
              <a:buNone/>
            </a:pPr>
            <a:r>
              <a:rPr lang="en-US" sz="2400" dirty="0">
                <a:solidFill>
                  <a:schemeClr val="tx2"/>
                </a:solidFill>
              </a:rPr>
              <a:t>You will be informed of your child’s result shortly after the check is completed.</a:t>
            </a:r>
            <a:endParaRPr lang="en-GB" sz="2400" dirty="0">
              <a:solidFill>
                <a:schemeClr val="tx2"/>
              </a:solidFill>
            </a:endParaRPr>
          </a:p>
          <a:p>
            <a:pPr marL="0" indent="0">
              <a:buNone/>
            </a:pPr>
            <a:endParaRPr lang="en-US" sz="2400" dirty="0">
              <a:solidFill>
                <a:schemeClr val="tx2"/>
              </a:solidFill>
            </a:endParaRPr>
          </a:p>
          <a:p>
            <a:pPr marL="0" indent="0">
              <a:buNone/>
            </a:pPr>
            <a:r>
              <a:rPr lang="en-US" sz="2400" dirty="0">
                <a:solidFill>
                  <a:schemeClr val="tx2"/>
                </a:solidFill>
              </a:rPr>
              <a:t>The data collected from the check is used within school to provide assessment on the child’s decoding skills. </a:t>
            </a:r>
          </a:p>
          <a:p>
            <a:pPr marL="0" indent="0">
              <a:buNone/>
            </a:pPr>
            <a:endParaRPr lang="en-US" sz="2400" dirty="0">
              <a:solidFill>
                <a:schemeClr val="tx2"/>
              </a:solidFill>
            </a:endParaRPr>
          </a:p>
          <a:p>
            <a:pPr marL="0" indent="0">
              <a:buNone/>
            </a:pPr>
            <a:r>
              <a:rPr lang="en-US" sz="2400" dirty="0">
                <a:solidFill>
                  <a:schemeClr val="tx2"/>
                </a:solidFill>
              </a:rPr>
              <a:t>Data is submitted to the Local Authority and used by the Department for Education to publish statistics at local and </a:t>
            </a:r>
            <a:r>
              <a:rPr lang="en-US" sz="2400">
                <a:solidFill>
                  <a:schemeClr val="tx2"/>
                </a:solidFill>
              </a:rPr>
              <a:t>national level. </a:t>
            </a:r>
            <a:endParaRPr lang="en-US" sz="2400" dirty="0">
              <a:solidFill>
                <a:schemeClr val="tx2"/>
              </a:solidFill>
            </a:endParaRPr>
          </a:p>
          <a:p>
            <a:pPr marL="0" indent="0">
              <a:buNone/>
            </a:pPr>
            <a:endParaRPr lang="en-US" sz="2400" dirty="0">
              <a:solidFill>
                <a:schemeClr val="tx2"/>
              </a:solidFill>
            </a:endParaRPr>
          </a:p>
        </p:txBody>
      </p:sp>
      <p:pic>
        <p:nvPicPr>
          <p:cNvPr id="7" name="Picture 6" descr="The Pioneer Academy - Home">
            <a:extLst>
              <a:ext uri="{FF2B5EF4-FFF2-40B4-BE49-F238E27FC236}">
                <a16:creationId xmlns:a16="http://schemas.microsoft.com/office/drawing/2014/main" id="{6E71A062-6613-4F79-BE09-9FFFDE0162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385" y="260648"/>
            <a:ext cx="1224136" cy="121539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11642952-5FA0-42F2-8AC7-0DBABDA805DB}"/>
              </a:ext>
            </a:extLst>
          </p:cNvPr>
          <p:cNvSpPr/>
          <p:nvPr/>
        </p:nvSpPr>
        <p:spPr>
          <a:xfrm>
            <a:off x="1019436" y="5580861"/>
            <a:ext cx="10153128" cy="954107"/>
          </a:xfrm>
          <a:prstGeom prst="rect">
            <a:avLst/>
          </a:prstGeom>
        </p:spPr>
        <p:txBody>
          <a:bodyPr wrap="square">
            <a:spAutoFit/>
          </a:bodyPr>
          <a:lstStyle/>
          <a:p>
            <a:pPr algn="ctr"/>
            <a:r>
              <a:rPr lang="en-GB" sz="2800" dirty="0">
                <a:solidFill>
                  <a:srgbClr val="FF0066"/>
                </a:solidFill>
              </a:rPr>
              <a:t>Please ask your child’s teacher for any further information, they will be happy to help!</a:t>
            </a:r>
            <a:r>
              <a:rPr lang="en-GB" sz="2800" dirty="0">
                <a:solidFill>
                  <a:srgbClr val="FF0066"/>
                </a:solidFill>
                <a:sym typeface="Wingdings" panose="05000000000000000000" pitchFamily="2" charset="2"/>
              </a:rPr>
              <a:t> </a:t>
            </a:r>
            <a:endParaRPr lang="en-GB" sz="2800" dirty="0">
              <a:solidFill>
                <a:srgbClr val="FF0066"/>
              </a:solidFill>
            </a:endParaRPr>
          </a:p>
        </p:txBody>
      </p:sp>
    </p:spTree>
    <p:extLst>
      <p:ext uri="{BB962C8B-B14F-4D97-AF65-F5344CB8AC3E}">
        <p14:creationId xmlns:p14="http://schemas.microsoft.com/office/powerpoint/2010/main" val="2444457997"/>
      </p:ext>
    </p:extLst>
  </p:cSld>
  <p:clrMapOvr>
    <a:masterClrMapping/>
  </p:clrMapOvr>
</p:sld>
</file>

<file path=ppt/theme/theme1.xml><?xml version="1.0" encoding="utf-8"?>
<a:theme xmlns:a="http://schemas.openxmlformats.org/drawingml/2006/main" name="Presentation cover">
  <a:themeElements>
    <a:clrScheme name="">
      <a:dk1>
        <a:srgbClr val="000000"/>
      </a:dk1>
      <a:lt1>
        <a:srgbClr val="FFFFFF"/>
      </a:lt1>
      <a:dk2>
        <a:srgbClr val="A7A7A7"/>
      </a:dk2>
      <a:lt2>
        <a:srgbClr val="535353"/>
      </a:lt2>
      <a:accent1>
        <a:srgbClr val="4472C4"/>
      </a:accent1>
      <a:accent2>
        <a:srgbClr val="ED7D31"/>
      </a:accent2>
      <a:accent3>
        <a:srgbClr val="FFFFFF"/>
      </a:accent3>
      <a:accent4>
        <a:srgbClr val="000000"/>
      </a:accent4>
      <a:accent5>
        <a:srgbClr val="B0BCDE"/>
      </a:accent5>
      <a:accent6>
        <a:srgbClr val="D7712B"/>
      </a:accent6>
      <a:hlink>
        <a:srgbClr val="0000FF"/>
      </a:hlink>
      <a:folHlink>
        <a:srgbClr val="FF00F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18" tIns="45718" rIns="45718" bIns="45718" numCol="1" anchor="ctr"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defPPr>
      </a:lstStyle>
    </a:spDef>
    <a:ln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18" tIns="45718" rIns="45718" bIns="45718" numCol="1" anchor="ctr"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
      <a:dk1>
        <a:srgbClr val="000000"/>
      </a:dk1>
      <a:lt1>
        <a:srgbClr val="FFFFFF"/>
      </a:lt1>
      <a:dk2>
        <a:srgbClr val="A7A7A7"/>
      </a:dk2>
      <a:lt2>
        <a:srgbClr val="535353"/>
      </a:lt2>
      <a:accent1>
        <a:srgbClr val="4472C4"/>
      </a:accent1>
      <a:accent2>
        <a:srgbClr val="ED7D31"/>
      </a:accent2>
      <a:accent3>
        <a:srgbClr val="FFFFFF"/>
      </a:accent3>
      <a:accent4>
        <a:srgbClr val="000000"/>
      </a:accent4>
      <a:accent5>
        <a:srgbClr val="B0BCDE"/>
      </a:accent5>
      <a:accent6>
        <a:srgbClr val="D7712B"/>
      </a:accent6>
      <a:hlink>
        <a:srgbClr val="0000FF"/>
      </a:hlink>
      <a:folHlink>
        <a:srgbClr val="FF00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4977DC1581EF449A9C26F70477327A5" ma:contentTypeVersion="13" ma:contentTypeDescription="Create a new document." ma:contentTypeScope="" ma:versionID="bd71908aa7f3363b38879cbe876e6121">
  <xsd:schema xmlns:xsd="http://www.w3.org/2001/XMLSchema" xmlns:xs="http://www.w3.org/2001/XMLSchema" xmlns:p="http://schemas.microsoft.com/office/2006/metadata/properties" xmlns:ns2="b390c623-81a0-476f-984a-5b2ad478ef4f" xmlns:ns3="6d6ce26d-438a-4f93-8ad7-b70bc8847f7f" targetNamespace="http://schemas.microsoft.com/office/2006/metadata/properties" ma:root="true" ma:fieldsID="db6415f476d927de94aea22a5eb4cea6" ns2:_="" ns3:_="">
    <xsd:import namespace="b390c623-81a0-476f-984a-5b2ad478ef4f"/>
    <xsd:import namespace="6d6ce26d-438a-4f93-8ad7-b70bc8847f7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390c623-81a0-476f-984a-5b2ad478ef4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d6ce26d-438a-4f93-8ad7-b70bc8847f7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0A21441-236E-4913-9BD5-2514F499D8C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390c623-81a0-476f-984a-5b2ad478ef4f"/>
    <ds:schemaRef ds:uri="6d6ce26d-438a-4f93-8ad7-b70bc8847f7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0B8E684-7516-47AC-9294-08AAE612A259}">
  <ds:schemaRefs>
    <ds:schemaRef ds:uri="http://schemas.openxmlformats.org/package/2006/metadata/core-properties"/>
    <ds:schemaRef ds:uri="http://schemas.microsoft.com/office/2006/documentManagement/types"/>
    <ds:schemaRef ds:uri="http://schemas.microsoft.com/office/infopath/2007/PartnerControls"/>
    <ds:schemaRef ds:uri="b390c623-81a0-476f-984a-5b2ad478ef4f"/>
    <ds:schemaRef ds:uri="http://purl.org/dc/elements/1.1/"/>
    <ds:schemaRef ds:uri="http://schemas.microsoft.com/office/2006/metadata/properties"/>
    <ds:schemaRef ds:uri="6d6ce26d-438a-4f93-8ad7-b70bc8847f7f"/>
    <ds:schemaRef ds:uri="http://purl.org/dc/terms/"/>
    <ds:schemaRef ds:uri="http://www.w3.org/XML/1998/namespace"/>
    <ds:schemaRef ds:uri="http://purl.org/dc/dcmitype/"/>
  </ds:schemaRefs>
</ds:datastoreItem>
</file>

<file path=customXml/itemProps3.xml><?xml version="1.0" encoding="utf-8"?>
<ds:datastoreItem xmlns:ds="http://schemas.openxmlformats.org/officeDocument/2006/customXml" ds:itemID="{B625A118-A614-4A41-B843-FEF7057E296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37200</TotalTime>
  <Words>1164</Words>
  <Application>Microsoft Office PowerPoint</Application>
  <PresentationFormat>Widescreen</PresentationFormat>
  <Paragraphs>101</Paragraphs>
  <Slides>17</Slides>
  <Notes>17</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17</vt:i4>
      </vt:variant>
    </vt:vector>
  </HeadingPairs>
  <TitlesOfParts>
    <vt:vector size="30" baseType="lpstr">
      <vt:lpstr>Arial</vt:lpstr>
      <vt:lpstr>Calibri</vt:lpstr>
      <vt:lpstr>Calibri Light</vt:lpstr>
      <vt:lpstr>Courier New</vt:lpstr>
      <vt:lpstr>Gotham Narrow Bold</vt:lpstr>
      <vt:lpstr>Open Sans</vt:lpstr>
      <vt:lpstr>Open Sans Light</vt:lpstr>
      <vt:lpstr>Wingdings</vt:lpstr>
      <vt:lpstr>Presentation cover</vt:lpstr>
      <vt:lpstr>Normal body copy page</vt:lpstr>
      <vt:lpstr>Custom Design</vt:lpstr>
      <vt:lpstr>3_Normal body copy page</vt:lpstr>
      <vt:lpstr>4_Normal body copy page</vt:lpstr>
      <vt:lpstr>PowerPoint Presentation</vt:lpstr>
      <vt:lpstr>PowerPoint Presentation</vt:lpstr>
      <vt:lpstr>What is the Phonics Screening Check?</vt:lpstr>
      <vt:lpstr>What happens during the check?</vt:lpstr>
      <vt:lpstr>Why use ‘pseudo’ (nonsense) words?</vt:lpstr>
      <vt:lpstr>What is the pass mark?</vt:lpstr>
      <vt:lpstr>Do all children complete the check?</vt:lpstr>
      <vt:lpstr>What happens if my child does not meet the expected standard?</vt:lpstr>
      <vt:lpstr>What happens to the data?</vt:lpstr>
      <vt:lpstr>PowerPoint Presentation</vt:lpstr>
      <vt:lpstr>The most important thing you can do is read with your child</vt:lpstr>
      <vt:lpstr>Listening to your child read their phonics book</vt:lpstr>
      <vt:lpstr>Read to your child</vt:lpstr>
      <vt:lpstr>Books going home</vt:lpstr>
      <vt:lpstr>Supporting your child with phonics</vt:lpstr>
      <vt:lpstr>Resources being sent home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julie sherrington</dc:creator>
  <cp:lastModifiedBy>Jamie-Louise Williams</cp:lastModifiedBy>
  <cp:revision>389</cp:revision>
  <cp:lastPrinted>2021-11-08T18:32:12Z</cp:lastPrinted>
  <dcterms:modified xsi:type="dcterms:W3CDTF">2023-02-27T09:22:35Z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0x01010064977DC1581EF449A9C26F70477327A5</vt:lpwstr>
  </property>
</Properties>
</file>