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62" r:id="rId4"/>
    <p:sldId id="266" r:id="rId5"/>
    <p:sldId id="267" r:id="rId6"/>
    <p:sldId id="265" r:id="rId7"/>
    <p:sldId id="263" r:id="rId8"/>
    <p:sldId id="268" r:id="rId9"/>
    <p:sldId id="269" r:id="rId10"/>
    <p:sldId id="270" r:id="rId11"/>
    <p:sldId id="271" r:id="rId12"/>
    <p:sldId id="272"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A39BB-BA69-4D50-9F9E-BB8C74D9AEB8}" type="datetimeFigureOut">
              <a:rPr lang="en-GB" smtClean="0"/>
              <a:t>01/09/2025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90D3-2262-4286-AE80-4DDE6A0C502B}" type="slidenum">
              <a:rPr lang="en-GB" smtClean="0"/>
              <a:t>‹#›</a:t>
            </a:fld>
            <a:endParaRPr lang="en-GB"/>
          </a:p>
        </p:txBody>
      </p:sp>
    </p:spTree>
    <p:extLst>
      <p:ext uri="{BB962C8B-B14F-4D97-AF65-F5344CB8AC3E}">
        <p14:creationId xmlns:p14="http://schemas.microsoft.com/office/powerpoint/2010/main" val="3766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808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7199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6107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8497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5E2E8-8392-4ACA-82C4-12478E245FDD}"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742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5E2E8-8392-4ACA-82C4-12478E245FDD}"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662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5E2E8-8392-4ACA-82C4-12478E245FDD}" type="datetimeFigureOut">
              <a:rPr lang="en-GB" smtClean="0"/>
              <a:t>01/09/2025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289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5E2E8-8392-4ACA-82C4-12478E245FDD}" type="datetimeFigureOut">
              <a:rPr lang="en-GB" smtClean="0"/>
              <a:t>01/09/2025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42917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E2E8-8392-4ACA-82C4-12478E245FDD}" type="datetimeFigureOut">
              <a:rPr lang="en-GB" smtClean="0"/>
              <a:t>01/09/2025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487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58209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7021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E2E8-8392-4ACA-82C4-12478E245FDD}" type="datetimeFigureOut">
              <a:rPr lang="en-GB" smtClean="0"/>
              <a:t>01/09/2025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EEDB-3E9A-44A4-99BD-FE482DDE1493}" type="slidenum">
              <a:rPr lang="en-GB" smtClean="0"/>
              <a:t>‹#›</a:t>
            </a:fld>
            <a:endParaRPr lang="en-GB"/>
          </a:p>
        </p:txBody>
      </p:sp>
    </p:spTree>
    <p:extLst>
      <p:ext uri="{BB962C8B-B14F-4D97-AF65-F5344CB8AC3E}">
        <p14:creationId xmlns:p14="http://schemas.microsoft.com/office/powerpoint/2010/main" val="422771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accent5"/>
                </a:solidFill>
              </a:rPr>
              <a:t>Good Morning!</a:t>
            </a:r>
            <a:br>
              <a:rPr lang="en-GB" sz="5400" b="1" dirty="0">
                <a:solidFill>
                  <a:schemeClr val="accent5"/>
                </a:solidFill>
              </a:rPr>
            </a:br>
            <a:r>
              <a:rPr lang="en-GB" sz="5400" b="1" dirty="0">
                <a:solidFill>
                  <a:schemeClr val="accent5"/>
                </a:solidFill>
              </a:rPr>
              <a:t>Welcome to Year 1 Curriculum Meeting</a:t>
            </a:r>
            <a:endParaRPr lang="en-GB" sz="54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698" y="3812388"/>
            <a:ext cx="5213130" cy="2026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972228" y="0"/>
            <a:ext cx="4764050" cy="1202284"/>
          </a:xfrm>
          <a:prstGeom prst="rect">
            <a:avLst/>
          </a:prstGeom>
        </p:spPr>
      </p:pic>
    </p:spTree>
    <p:extLst>
      <p:ext uri="{BB962C8B-B14F-4D97-AF65-F5344CB8AC3E}">
        <p14:creationId xmlns:p14="http://schemas.microsoft.com/office/powerpoint/2010/main" val="319616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8"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4076" y="2100996"/>
            <a:ext cx="4026877" cy="707886"/>
          </a:xfrm>
          <a:prstGeom prst="rect">
            <a:avLst/>
          </a:prstGeom>
          <a:noFill/>
        </p:spPr>
        <p:txBody>
          <a:bodyPr wrap="square" rtlCol="0">
            <a:spAutoFit/>
          </a:bodyPr>
          <a:lstStyle/>
          <a:p>
            <a:r>
              <a:rPr lang="en-GB" sz="2000" dirty="0"/>
              <a:t>Everyday the children are exposed </a:t>
            </a:r>
          </a:p>
          <a:p>
            <a:r>
              <a:rPr lang="en-GB" sz="2000" dirty="0"/>
              <a:t>to reasoning and problem solving.</a:t>
            </a:r>
          </a:p>
        </p:txBody>
      </p:sp>
      <p:pic>
        <p:nvPicPr>
          <p:cNvPr id="9" name="Picture 8">
            <a:extLst>
              <a:ext uri="{FF2B5EF4-FFF2-40B4-BE49-F238E27FC236}">
                <a16:creationId xmlns:a16="http://schemas.microsoft.com/office/drawing/2014/main" id="{015332DF-BCD3-1A25-7764-9EE218D6438F}"/>
              </a:ext>
            </a:extLst>
          </p:cNvPr>
          <p:cNvPicPr>
            <a:picLocks noChangeAspect="1"/>
          </p:cNvPicPr>
          <p:nvPr/>
        </p:nvPicPr>
        <p:blipFill>
          <a:blip r:embed="rId3"/>
          <a:stretch>
            <a:fillRect/>
          </a:stretch>
        </p:blipFill>
        <p:spPr>
          <a:xfrm>
            <a:off x="5685387" y="1240661"/>
            <a:ext cx="5668413" cy="4010352"/>
          </a:xfrm>
          <a:prstGeom prst="rect">
            <a:avLst/>
          </a:prstGeom>
        </p:spPr>
      </p:pic>
    </p:spTree>
    <p:extLst>
      <p:ext uri="{BB962C8B-B14F-4D97-AF65-F5344CB8AC3E}">
        <p14:creationId xmlns:p14="http://schemas.microsoft.com/office/powerpoint/2010/main" val="420408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IPC Topic:  Brainwave and Learning Safely Online</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GB" dirty="0"/>
              <a:t>This topic covers Health and Well-being, Science and ICT.</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38200" y="2242002"/>
            <a:ext cx="8852979" cy="3248710"/>
          </a:xfrm>
          <a:prstGeom prst="rect">
            <a:avLst/>
          </a:prstGeom>
        </p:spPr>
      </p:pic>
    </p:spTree>
    <p:extLst>
      <p:ext uri="{BB962C8B-B14F-4D97-AF65-F5344CB8AC3E}">
        <p14:creationId xmlns:p14="http://schemas.microsoft.com/office/powerpoint/2010/main" val="114732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Curriculum Letter</a:t>
            </a:r>
          </a:p>
        </p:txBody>
      </p:sp>
      <p:sp>
        <p:nvSpPr>
          <p:cNvPr id="5" name="Content Placeholder 4"/>
          <p:cNvSpPr>
            <a:spLocks noGrp="1"/>
          </p:cNvSpPr>
          <p:nvPr>
            <p:ph idx="1"/>
          </p:nvPr>
        </p:nvSpPr>
        <p:spPr/>
        <p:txBody>
          <a:bodyPr/>
          <a:lstStyle/>
          <a:p>
            <a:pPr marL="0" indent="0">
              <a:buNone/>
            </a:pPr>
            <a:endParaRPr lang="en-GB" dirty="0"/>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71855" y="1744391"/>
            <a:ext cx="4838402" cy="3684011"/>
          </a:xfrm>
          <a:prstGeom prst="rect">
            <a:avLst/>
          </a:prstGeom>
        </p:spPr>
      </p:pic>
      <p:pic>
        <p:nvPicPr>
          <p:cNvPr id="3" name="Picture 2"/>
          <p:cNvPicPr>
            <a:picLocks noChangeAspect="1"/>
          </p:cNvPicPr>
          <p:nvPr/>
        </p:nvPicPr>
        <p:blipFill>
          <a:blip r:embed="rId4"/>
          <a:stretch>
            <a:fillRect/>
          </a:stretch>
        </p:blipFill>
        <p:spPr>
          <a:xfrm>
            <a:off x="5510257" y="1393197"/>
            <a:ext cx="6584016" cy="4137083"/>
          </a:xfrm>
          <a:prstGeom prst="rect">
            <a:avLst/>
          </a:prstGeom>
        </p:spPr>
      </p:pic>
    </p:spTree>
    <p:extLst>
      <p:ext uri="{BB962C8B-B14F-4D97-AF65-F5344CB8AC3E}">
        <p14:creationId xmlns:p14="http://schemas.microsoft.com/office/powerpoint/2010/main" val="204000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Homework</a:t>
            </a:r>
          </a:p>
        </p:txBody>
      </p:sp>
      <p:sp>
        <p:nvSpPr>
          <p:cNvPr id="5" name="Content Placeholder 4"/>
          <p:cNvSpPr>
            <a:spLocks noGrp="1"/>
          </p:cNvSpPr>
          <p:nvPr>
            <p:ph idx="1"/>
          </p:nvPr>
        </p:nvSpPr>
        <p:spPr>
          <a:xfrm>
            <a:off x="463061" y="1532721"/>
            <a:ext cx="5503985" cy="4351338"/>
          </a:xfrm>
        </p:spPr>
        <p:txBody>
          <a:bodyPr>
            <a:normAutofit fontScale="92500" lnSpcReduction="10000"/>
          </a:bodyPr>
          <a:lstStyle/>
          <a:p>
            <a:r>
              <a:rPr lang="en-GB" dirty="0"/>
              <a:t>Homework will be sent out on Fridays and needs to be handed in the following Wednesday.</a:t>
            </a:r>
          </a:p>
          <a:p>
            <a:endParaRPr lang="en-GB" dirty="0"/>
          </a:p>
          <a:p>
            <a:r>
              <a:rPr lang="en-GB" dirty="0"/>
              <a:t>Reading books will be changed every Monday and Thursday. Your child will receive a Little </a:t>
            </a:r>
            <a:r>
              <a:rPr lang="en-GB" dirty="0" err="1"/>
              <a:t>Wandle</a:t>
            </a:r>
            <a:r>
              <a:rPr lang="en-GB" dirty="0"/>
              <a:t> decodable book and a book for pleasure. </a:t>
            </a:r>
          </a:p>
          <a:p>
            <a:pPr marL="0" indent="0">
              <a:buNone/>
            </a:pPr>
            <a:endParaRPr lang="en-GB" dirty="0"/>
          </a:p>
          <a:p>
            <a:r>
              <a:rPr lang="en-GB" dirty="0"/>
              <a:t>Little </a:t>
            </a:r>
            <a:r>
              <a:rPr lang="en-GB" dirty="0" err="1"/>
              <a:t>Wandle</a:t>
            </a:r>
            <a:r>
              <a:rPr lang="en-GB" dirty="0"/>
              <a:t> sheet will be sent out weekly.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284" y="5884059"/>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9286158" y="2641003"/>
            <a:ext cx="2738221" cy="3893932"/>
          </a:xfrm>
          <a:prstGeom prst="rect">
            <a:avLst/>
          </a:prstGeom>
        </p:spPr>
      </p:pic>
      <p:pic>
        <p:nvPicPr>
          <p:cNvPr id="7" name="Picture 6"/>
          <p:cNvPicPr>
            <a:picLocks noChangeAspect="1"/>
          </p:cNvPicPr>
          <p:nvPr/>
        </p:nvPicPr>
        <p:blipFill>
          <a:blip r:embed="rId4"/>
          <a:stretch>
            <a:fillRect/>
          </a:stretch>
        </p:blipFill>
        <p:spPr>
          <a:xfrm>
            <a:off x="5851811" y="1307081"/>
            <a:ext cx="3362794" cy="4191585"/>
          </a:xfrm>
          <a:prstGeom prst="rect">
            <a:avLst/>
          </a:prstGeom>
        </p:spPr>
      </p:pic>
    </p:spTree>
    <p:extLst>
      <p:ext uri="{BB962C8B-B14F-4D97-AF65-F5344CB8AC3E}">
        <p14:creationId xmlns:p14="http://schemas.microsoft.com/office/powerpoint/2010/main" val="28542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Parental Engagement</a:t>
            </a:r>
          </a:p>
        </p:txBody>
      </p:sp>
      <p:sp>
        <p:nvSpPr>
          <p:cNvPr id="5" name="Content Placeholder 4"/>
          <p:cNvSpPr>
            <a:spLocks noGrp="1"/>
          </p:cNvSpPr>
          <p:nvPr>
            <p:ph idx="1"/>
          </p:nvPr>
        </p:nvSpPr>
        <p:spPr>
          <a:xfrm>
            <a:off x="838200" y="1690688"/>
            <a:ext cx="10515600" cy="4351338"/>
          </a:xfrm>
        </p:spPr>
        <p:txBody>
          <a:bodyPr>
            <a:normAutofit/>
          </a:bodyPr>
          <a:lstStyle/>
          <a:p>
            <a:r>
              <a:rPr lang="en-GB" dirty="0"/>
              <a:t>Thursday 25</a:t>
            </a:r>
            <a:r>
              <a:rPr lang="en-GB" baseline="30000" dirty="0"/>
              <a:t>th</a:t>
            </a:r>
            <a:r>
              <a:rPr lang="en-GB" dirty="0"/>
              <a:t> September - Year 1 Team building workshop</a:t>
            </a:r>
          </a:p>
          <a:p>
            <a:pPr marL="0" indent="0">
              <a:buNone/>
            </a:pPr>
            <a:endParaRPr lang="en-GB" dirty="0"/>
          </a:p>
          <a:p>
            <a:r>
              <a:rPr lang="en-GB" dirty="0"/>
              <a:t>Monday 29</a:t>
            </a:r>
            <a:r>
              <a:rPr lang="en-GB" baseline="30000" dirty="0"/>
              <a:t>th</a:t>
            </a:r>
            <a:r>
              <a:rPr lang="en-GB" dirty="0"/>
              <a:t> September - Year 1 Reading Morning</a:t>
            </a:r>
          </a:p>
          <a:p>
            <a:pPr marL="0" indent="0">
              <a:buNone/>
            </a:pPr>
            <a:endParaRPr lang="en-GB" dirty="0"/>
          </a:p>
          <a:p>
            <a:r>
              <a:rPr lang="en-GB" dirty="0"/>
              <a:t>Tuesday 14</a:t>
            </a:r>
            <a:r>
              <a:rPr lang="en-GB" baseline="30000" dirty="0"/>
              <a:t>th</a:t>
            </a:r>
            <a:r>
              <a:rPr lang="en-GB" dirty="0"/>
              <a:t> and Wednesday 15</a:t>
            </a:r>
            <a:r>
              <a:rPr lang="en-GB" baseline="30000" dirty="0"/>
              <a:t>th</a:t>
            </a:r>
            <a:r>
              <a:rPr lang="en-GB" dirty="0"/>
              <a:t> October – Parents Evenings</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Questions?</a:t>
            </a:r>
          </a:p>
        </p:txBody>
      </p:sp>
      <p:sp>
        <p:nvSpPr>
          <p:cNvPr id="5" name="Content Placeholder 4"/>
          <p:cNvSpPr>
            <a:spLocks noGrp="1"/>
          </p:cNvSpPr>
          <p:nvPr>
            <p:ph idx="1"/>
          </p:nvPr>
        </p:nvSpPr>
        <p:spPr/>
        <p:txBody>
          <a:bodyPr/>
          <a:lstStyle/>
          <a:p>
            <a:pPr marL="0" indent="0">
              <a:buNone/>
            </a:pPr>
            <a:endParaRPr lang="en-GB" dirty="0"/>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Year 1 Team</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Class teachers</a:t>
            </a:r>
          </a:p>
          <a:p>
            <a:pPr marL="0" indent="0" algn="ctr">
              <a:buNone/>
            </a:pPr>
            <a:r>
              <a:rPr lang="en-GB" dirty="0"/>
              <a:t>Esther Underwood   Ellis Davey     Joel Stephenson     Nathan Carnegie </a:t>
            </a:r>
          </a:p>
          <a:p>
            <a:pPr marL="0" indent="0">
              <a:buNone/>
            </a:pPr>
            <a:r>
              <a:rPr lang="en-GB" dirty="0"/>
              <a:t>Support Staff</a:t>
            </a:r>
          </a:p>
          <a:p>
            <a:pPr marL="0" indent="0">
              <a:buNone/>
            </a:pPr>
            <a:r>
              <a:rPr lang="en-GB" dirty="0"/>
              <a:t>                     Sam Selman                Donna </a:t>
            </a:r>
            <a:r>
              <a:rPr lang="en-GB" dirty="0" err="1"/>
              <a:t>Bousbia</a:t>
            </a:r>
            <a:r>
              <a:rPr lang="en-GB" dirty="0"/>
              <a:t>               Katy Leggett</a:t>
            </a:r>
          </a:p>
          <a:p>
            <a:pPr marL="0" indent="0">
              <a:buNone/>
            </a:pPr>
            <a:endParaRPr lang="en-GB" dirty="0"/>
          </a:p>
          <a:p>
            <a:pPr marL="0" indent="0">
              <a:buNone/>
            </a:pPr>
            <a:endParaRPr lang="en-GB" dirty="0"/>
          </a:p>
          <a:p>
            <a:pPr marL="0" indent="0">
              <a:buNone/>
            </a:pPr>
            <a:r>
              <a:rPr lang="en-GB" dirty="0"/>
              <a:t>Specialist Teachers</a:t>
            </a:r>
          </a:p>
          <a:p>
            <a:r>
              <a:rPr lang="en-GB" dirty="0"/>
              <a:t>Jordan Williams – PE</a:t>
            </a:r>
          </a:p>
          <a:p>
            <a:r>
              <a:rPr lang="en-GB" dirty="0"/>
              <a:t>Vanessa Howe – Art / DT</a:t>
            </a:r>
          </a:p>
          <a:p>
            <a:r>
              <a:rPr lang="en-GB" dirty="0"/>
              <a:t>Angharad Edmunds – Music</a:t>
            </a:r>
          </a:p>
        </p:txBody>
      </p:sp>
    </p:spTree>
    <p:extLst>
      <p:ext uri="{BB962C8B-B14F-4D97-AF65-F5344CB8AC3E}">
        <p14:creationId xmlns:p14="http://schemas.microsoft.com/office/powerpoint/2010/main" val="33727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School Vision</a:t>
            </a:r>
          </a:p>
        </p:txBody>
      </p:sp>
      <p:sp>
        <p:nvSpPr>
          <p:cNvPr id="3" name="Content Placeholder 2"/>
          <p:cNvSpPr>
            <a:spLocks noGrp="1"/>
          </p:cNvSpPr>
          <p:nvPr>
            <p:ph idx="1"/>
          </p:nvPr>
        </p:nvSpPr>
        <p:spPr/>
        <p:txBody>
          <a:bodyPr>
            <a:normAutofit/>
          </a:bodyPr>
          <a:lstStyle/>
          <a:p>
            <a:pPr marL="0" indent="0">
              <a:buNone/>
            </a:pPr>
            <a:r>
              <a:rPr lang="en-GB" sz="4000" dirty="0">
                <a:solidFill>
                  <a:schemeClr val="accent5">
                    <a:lumMod val="75000"/>
                  </a:schemeClr>
                </a:solidFill>
              </a:rPr>
              <a:t>Every day </a:t>
            </a:r>
            <a:r>
              <a:rPr lang="en-GB" sz="4000" dirty="0"/>
              <a:t>at Stewart Fleming is an </a:t>
            </a:r>
            <a:r>
              <a:rPr lang="en-GB" sz="4000" dirty="0">
                <a:solidFill>
                  <a:schemeClr val="accent5">
                    <a:lumMod val="75000"/>
                  </a:schemeClr>
                </a:solidFill>
              </a:rPr>
              <a:t>extraordinary </a:t>
            </a:r>
            <a:r>
              <a:rPr lang="en-GB" sz="4000" dirty="0"/>
              <a:t>school day.  Our unwavering commitment in delivering an </a:t>
            </a:r>
            <a:r>
              <a:rPr lang="en-GB" sz="4000" dirty="0">
                <a:solidFill>
                  <a:schemeClr val="accent5">
                    <a:lumMod val="75000"/>
                  </a:schemeClr>
                </a:solidFill>
              </a:rPr>
              <a:t>inspiring</a:t>
            </a:r>
            <a:r>
              <a:rPr lang="en-GB" sz="4000" dirty="0"/>
              <a:t> and </a:t>
            </a:r>
            <a:r>
              <a:rPr lang="en-GB" sz="4000" dirty="0">
                <a:solidFill>
                  <a:schemeClr val="accent5">
                    <a:lumMod val="75000"/>
                  </a:schemeClr>
                </a:solidFill>
              </a:rPr>
              <a:t>inclusive</a:t>
            </a:r>
            <a:r>
              <a:rPr lang="en-GB" sz="4000" dirty="0"/>
              <a:t> curriculum develops </a:t>
            </a:r>
            <a:r>
              <a:rPr lang="en-GB" sz="4000" dirty="0">
                <a:solidFill>
                  <a:schemeClr val="accent5">
                    <a:lumMod val="75000"/>
                  </a:schemeClr>
                </a:solidFill>
              </a:rPr>
              <a:t>independent learners</a:t>
            </a:r>
            <a:r>
              <a:rPr lang="en-GB" sz="4000" dirty="0"/>
              <a:t>.  We endeavour to </a:t>
            </a:r>
            <a:r>
              <a:rPr lang="en-GB" sz="4000" dirty="0">
                <a:solidFill>
                  <a:schemeClr val="accent5">
                    <a:lumMod val="75000"/>
                  </a:schemeClr>
                </a:solidFill>
              </a:rPr>
              <a:t>nurture</a:t>
            </a:r>
            <a:r>
              <a:rPr lang="en-GB" sz="4000" dirty="0"/>
              <a:t> inquisitive minds to enable them to become the best that they can be.</a:t>
            </a:r>
          </a:p>
          <a:p>
            <a:endParaRPr lang="en-GB" sz="40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8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solidFill>
              </a:rPr>
              <a:t>               Soft Start Morning 8:45 – 9:00</a:t>
            </a:r>
            <a:endParaRPr lang="en-GB" dirty="0"/>
          </a:p>
        </p:txBody>
      </p:sp>
      <p:sp>
        <p:nvSpPr>
          <p:cNvPr id="3" name="Content Placeholder 2"/>
          <p:cNvSpPr>
            <a:spLocks noGrp="1"/>
          </p:cNvSpPr>
          <p:nvPr>
            <p:ph idx="1"/>
          </p:nvPr>
        </p:nvSpPr>
        <p:spPr>
          <a:xfrm>
            <a:off x="838200" y="1532467"/>
            <a:ext cx="10515600" cy="4644496"/>
          </a:xfrm>
        </p:spPr>
        <p:txBody>
          <a:bodyPr>
            <a:normAutofit fontScale="92500" lnSpcReduction="20000"/>
          </a:bodyPr>
          <a:lstStyle/>
          <a:p>
            <a:pPr marL="0" indent="0">
              <a:buNone/>
            </a:pPr>
            <a:r>
              <a:rPr lang="en-GB" dirty="0"/>
              <a:t>At Stewart Fleming we believe that in order to expect positive and respectful communication, we need to model and provide opportunities for it within our school day.  Therefore we encourage all children to come to for at 8:45 am start.  </a:t>
            </a:r>
          </a:p>
          <a:p>
            <a:pPr marL="0" indent="0">
              <a:buNone/>
            </a:pPr>
            <a:r>
              <a:rPr lang="en-GB" dirty="0"/>
              <a:t>Once they come into their room there will be music playing, books to read, partner games to play and optional curriculum or PSHE tasks to do. </a:t>
            </a:r>
          </a:p>
          <a:p>
            <a:pPr marL="0" indent="0">
              <a:buNone/>
            </a:pPr>
            <a:r>
              <a:rPr lang="en-GB" dirty="0"/>
              <a:t>The tasks cover aspects of our SMSC (spiritual, moral, social and cultural development) calendar such as Road Safety Week, Anti-Bullying Week and Children in Need. </a:t>
            </a:r>
          </a:p>
          <a:p>
            <a:pPr marL="0" indent="0">
              <a:buNone/>
            </a:pPr>
            <a:r>
              <a:rPr lang="en-GB" dirty="0"/>
              <a:t>Teachers and support staff in the room play a crucial role. They engage with children, support children's excitement of learning for the day and tutor. This morning routine is fundamental to driving Stewart Flemings ethos as it develops independence, positive communication and well-being of every child. </a:t>
            </a:r>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023" y="5848925"/>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AAC97038-07E0-41B4-971E-D804B5CF12C5}"/>
              </a:ext>
            </a:extLst>
          </p:cNvPr>
          <p:cNvPicPr>
            <a:picLocks noChangeAspect="1"/>
          </p:cNvPicPr>
          <p:nvPr/>
        </p:nvPicPr>
        <p:blipFill>
          <a:blip r:embed="rId2"/>
          <a:stretch>
            <a:fillRect/>
          </a:stretch>
        </p:blipFill>
        <p:spPr>
          <a:xfrm>
            <a:off x="668866" y="209884"/>
            <a:ext cx="10854267" cy="6087862"/>
          </a:xfrm>
          <a:prstGeom prst="rect">
            <a:avLst/>
          </a:prstGeom>
        </p:spPr>
      </p:pic>
    </p:spTree>
    <p:extLst>
      <p:ext uri="{BB962C8B-B14F-4D97-AF65-F5344CB8AC3E}">
        <p14:creationId xmlns:p14="http://schemas.microsoft.com/office/powerpoint/2010/main" val="337794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Curriculum Offer at Stewart Fleming</a:t>
            </a:r>
          </a:p>
        </p:txBody>
      </p:sp>
      <p:graphicFrame>
        <p:nvGraphicFramePr>
          <p:cNvPr id="4" name="Table 3"/>
          <p:cNvGraphicFramePr>
            <a:graphicFrameLocks noGrp="1"/>
          </p:cNvGraphicFramePr>
          <p:nvPr>
            <p:extLst>
              <p:ext uri="{D42A27DB-BD31-4B8C-83A1-F6EECF244321}">
                <p14:modId xmlns:p14="http://schemas.microsoft.com/office/powerpoint/2010/main" val="3978365577"/>
              </p:ext>
            </p:extLst>
          </p:nvPr>
        </p:nvGraphicFramePr>
        <p:xfrm>
          <a:off x="2284246" y="1690688"/>
          <a:ext cx="8782338" cy="4348480"/>
        </p:xfrm>
        <a:graphic>
          <a:graphicData uri="http://schemas.openxmlformats.org/drawingml/2006/table">
            <a:tbl>
              <a:tblPr firstRow="1" bandRow="1">
                <a:tableStyleId>{5C22544A-7EE6-4342-B048-85BDC9FD1C3A}</a:tableStyleId>
              </a:tblPr>
              <a:tblGrid>
                <a:gridCol w="4391169">
                  <a:extLst>
                    <a:ext uri="{9D8B030D-6E8A-4147-A177-3AD203B41FA5}">
                      <a16:colId xmlns:a16="http://schemas.microsoft.com/office/drawing/2014/main" val="568206067"/>
                    </a:ext>
                  </a:extLst>
                </a:gridCol>
                <a:gridCol w="4391169">
                  <a:extLst>
                    <a:ext uri="{9D8B030D-6E8A-4147-A177-3AD203B41FA5}">
                      <a16:colId xmlns:a16="http://schemas.microsoft.com/office/drawing/2014/main" val="3276723374"/>
                    </a:ext>
                  </a:extLst>
                </a:gridCol>
              </a:tblGrid>
              <a:tr h="370840">
                <a:tc>
                  <a:txBody>
                    <a:bodyPr/>
                    <a:lstStyle/>
                    <a:p>
                      <a:r>
                        <a:rPr lang="en-GB" dirty="0"/>
                        <a:t>Subject</a:t>
                      </a:r>
                    </a:p>
                  </a:txBody>
                  <a:tcPr/>
                </a:tc>
                <a:tc>
                  <a:txBody>
                    <a:bodyPr/>
                    <a:lstStyle/>
                    <a:p>
                      <a:r>
                        <a:rPr lang="en-GB" dirty="0"/>
                        <a:t>Curriculum Scheme</a:t>
                      </a:r>
                    </a:p>
                  </a:txBody>
                  <a:tcPr/>
                </a:tc>
                <a:extLst>
                  <a:ext uri="{0D108BD9-81ED-4DB2-BD59-A6C34878D82A}">
                    <a16:rowId xmlns:a16="http://schemas.microsoft.com/office/drawing/2014/main" val="2504784698"/>
                  </a:ext>
                </a:extLst>
              </a:tr>
              <a:tr h="370840">
                <a:tc>
                  <a:txBody>
                    <a:bodyPr/>
                    <a:lstStyle/>
                    <a:p>
                      <a:r>
                        <a:rPr lang="en-GB" dirty="0"/>
                        <a:t>English (Reading)</a:t>
                      </a:r>
                    </a:p>
                  </a:txBody>
                  <a:tcPr/>
                </a:tc>
                <a:tc>
                  <a:txBody>
                    <a:bodyPr/>
                    <a:lstStyle/>
                    <a:p>
                      <a:r>
                        <a:rPr lang="en-GB" dirty="0"/>
                        <a:t>Little </a:t>
                      </a:r>
                      <a:r>
                        <a:rPr lang="en-GB" dirty="0" err="1"/>
                        <a:t>Wandle</a:t>
                      </a:r>
                      <a:r>
                        <a:rPr lang="en-GB" dirty="0"/>
                        <a:t> </a:t>
                      </a:r>
                      <a:r>
                        <a:rPr lang="en-GB" baseline="0" dirty="0"/>
                        <a:t>(EYFS – Y2)</a:t>
                      </a:r>
                    </a:p>
                    <a:p>
                      <a:r>
                        <a:rPr lang="en-GB" baseline="0" dirty="0"/>
                        <a:t>CUSP (Y1-Y6)</a:t>
                      </a:r>
                      <a:endParaRPr lang="en-GB" dirty="0"/>
                    </a:p>
                  </a:txBody>
                  <a:tcPr/>
                </a:tc>
                <a:extLst>
                  <a:ext uri="{0D108BD9-81ED-4DB2-BD59-A6C34878D82A}">
                    <a16:rowId xmlns:a16="http://schemas.microsoft.com/office/drawing/2014/main" val="2833127143"/>
                  </a:ext>
                </a:extLst>
              </a:tr>
              <a:tr h="370840">
                <a:tc>
                  <a:txBody>
                    <a:bodyPr/>
                    <a:lstStyle/>
                    <a:p>
                      <a:r>
                        <a:rPr lang="en-GB" dirty="0"/>
                        <a:t>English</a:t>
                      </a:r>
                      <a:r>
                        <a:rPr lang="en-GB" baseline="0" dirty="0"/>
                        <a:t> (</a:t>
                      </a:r>
                      <a:r>
                        <a:rPr lang="en-GB" dirty="0"/>
                        <a:t>Writing)</a:t>
                      </a:r>
                    </a:p>
                  </a:txBody>
                  <a:tcPr/>
                </a:tc>
                <a:tc>
                  <a:txBody>
                    <a:bodyPr/>
                    <a:lstStyle/>
                    <a:p>
                      <a:r>
                        <a:rPr lang="en-GB" dirty="0"/>
                        <a:t>CUSP</a:t>
                      </a:r>
                    </a:p>
                  </a:txBody>
                  <a:tcPr/>
                </a:tc>
                <a:extLst>
                  <a:ext uri="{0D108BD9-81ED-4DB2-BD59-A6C34878D82A}">
                    <a16:rowId xmlns:a16="http://schemas.microsoft.com/office/drawing/2014/main" val="4144759710"/>
                  </a:ext>
                </a:extLst>
              </a:tr>
              <a:tr h="370840">
                <a:tc>
                  <a:txBody>
                    <a:bodyPr/>
                    <a:lstStyle/>
                    <a:p>
                      <a:r>
                        <a:rPr lang="en-GB" dirty="0"/>
                        <a:t>Maths </a:t>
                      </a:r>
                    </a:p>
                  </a:txBody>
                  <a:tcPr/>
                </a:tc>
                <a:tc>
                  <a:txBody>
                    <a:bodyPr/>
                    <a:lstStyle/>
                    <a:p>
                      <a:r>
                        <a:rPr lang="en-GB" dirty="0"/>
                        <a:t>White Rose Maths</a:t>
                      </a:r>
                    </a:p>
                  </a:txBody>
                  <a:tcPr/>
                </a:tc>
                <a:extLst>
                  <a:ext uri="{0D108BD9-81ED-4DB2-BD59-A6C34878D82A}">
                    <a16:rowId xmlns:a16="http://schemas.microsoft.com/office/drawing/2014/main" val="3639699788"/>
                  </a:ext>
                </a:extLst>
              </a:tr>
              <a:tr h="370840">
                <a:tc>
                  <a:txBody>
                    <a:bodyPr/>
                    <a:lstStyle/>
                    <a:p>
                      <a:r>
                        <a:rPr lang="en-GB" dirty="0"/>
                        <a:t>Science, History,</a:t>
                      </a:r>
                      <a:r>
                        <a:rPr lang="en-GB" baseline="0" dirty="0"/>
                        <a:t> Geography, DT and Art</a:t>
                      </a:r>
                      <a:endParaRPr lang="en-GB" dirty="0"/>
                    </a:p>
                  </a:txBody>
                  <a:tcPr/>
                </a:tc>
                <a:tc>
                  <a:txBody>
                    <a:bodyPr/>
                    <a:lstStyle/>
                    <a:p>
                      <a:r>
                        <a:rPr lang="en-GB" dirty="0"/>
                        <a:t>IPC</a:t>
                      </a:r>
                    </a:p>
                  </a:txBody>
                  <a:tcPr/>
                </a:tc>
                <a:extLst>
                  <a:ext uri="{0D108BD9-81ED-4DB2-BD59-A6C34878D82A}">
                    <a16:rowId xmlns:a16="http://schemas.microsoft.com/office/drawing/2014/main" val="2043716793"/>
                  </a:ext>
                </a:extLst>
              </a:tr>
              <a:tr h="370840">
                <a:tc>
                  <a:txBody>
                    <a:bodyPr/>
                    <a:lstStyle/>
                    <a:p>
                      <a:r>
                        <a:rPr lang="en-GB" dirty="0"/>
                        <a:t>French</a:t>
                      </a:r>
                    </a:p>
                  </a:txBody>
                  <a:tcPr/>
                </a:tc>
                <a:tc>
                  <a:txBody>
                    <a:bodyPr/>
                    <a:lstStyle/>
                    <a:p>
                      <a:r>
                        <a:rPr lang="en-GB" dirty="0"/>
                        <a:t>Language</a:t>
                      </a:r>
                      <a:r>
                        <a:rPr lang="en-GB" baseline="0" dirty="0"/>
                        <a:t> Angels</a:t>
                      </a:r>
                      <a:endParaRPr lang="en-GB" dirty="0"/>
                    </a:p>
                  </a:txBody>
                  <a:tcPr/>
                </a:tc>
                <a:extLst>
                  <a:ext uri="{0D108BD9-81ED-4DB2-BD59-A6C34878D82A}">
                    <a16:rowId xmlns:a16="http://schemas.microsoft.com/office/drawing/2014/main" val="3410136322"/>
                  </a:ext>
                </a:extLst>
              </a:tr>
              <a:tr h="370840">
                <a:tc>
                  <a:txBody>
                    <a:bodyPr/>
                    <a:lstStyle/>
                    <a:p>
                      <a:r>
                        <a:rPr lang="en-GB" dirty="0"/>
                        <a:t>Computing</a:t>
                      </a:r>
                    </a:p>
                  </a:txBody>
                  <a:tcPr/>
                </a:tc>
                <a:tc>
                  <a:txBody>
                    <a:bodyPr/>
                    <a:lstStyle/>
                    <a:p>
                      <a:r>
                        <a:rPr lang="en-GB" dirty="0"/>
                        <a:t>IPC</a:t>
                      </a:r>
                    </a:p>
                  </a:txBody>
                  <a:tcPr/>
                </a:tc>
                <a:extLst>
                  <a:ext uri="{0D108BD9-81ED-4DB2-BD59-A6C34878D82A}">
                    <a16:rowId xmlns:a16="http://schemas.microsoft.com/office/drawing/2014/main" val="229537144"/>
                  </a:ext>
                </a:extLst>
              </a:tr>
              <a:tr h="370840">
                <a:tc>
                  <a:txBody>
                    <a:bodyPr/>
                    <a:lstStyle/>
                    <a:p>
                      <a:r>
                        <a:rPr lang="en-GB" dirty="0"/>
                        <a:t>PE</a:t>
                      </a:r>
                    </a:p>
                  </a:txBody>
                  <a:tcPr/>
                </a:tc>
                <a:tc>
                  <a:txBody>
                    <a:bodyPr/>
                    <a:lstStyle/>
                    <a:p>
                      <a:r>
                        <a:rPr lang="en-GB" dirty="0"/>
                        <a:t>PE PRO</a:t>
                      </a:r>
                    </a:p>
                  </a:txBody>
                  <a:tcPr/>
                </a:tc>
                <a:extLst>
                  <a:ext uri="{0D108BD9-81ED-4DB2-BD59-A6C34878D82A}">
                    <a16:rowId xmlns:a16="http://schemas.microsoft.com/office/drawing/2014/main" val="3801569845"/>
                  </a:ext>
                </a:extLst>
              </a:tr>
              <a:tr h="370840">
                <a:tc>
                  <a:txBody>
                    <a:bodyPr/>
                    <a:lstStyle/>
                    <a:p>
                      <a:r>
                        <a:rPr lang="en-GB" dirty="0"/>
                        <a:t>RE</a:t>
                      </a:r>
                    </a:p>
                  </a:txBody>
                  <a:tcPr/>
                </a:tc>
                <a:tc>
                  <a:txBody>
                    <a:bodyPr/>
                    <a:lstStyle/>
                    <a:p>
                      <a:r>
                        <a:rPr lang="en-GB" dirty="0"/>
                        <a:t>Bexley Scheme</a:t>
                      </a:r>
                    </a:p>
                  </a:txBody>
                  <a:tcPr/>
                </a:tc>
                <a:extLst>
                  <a:ext uri="{0D108BD9-81ED-4DB2-BD59-A6C34878D82A}">
                    <a16:rowId xmlns:a16="http://schemas.microsoft.com/office/drawing/2014/main" val="2703784013"/>
                  </a:ext>
                </a:extLst>
              </a:tr>
              <a:tr h="370840">
                <a:tc>
                  <a:txBody>
                    <a:bodyPr/>
                    <a:lstStyle/>
                    <a:p>
                      <a:r>
                        <a:rPr lang="en-GB" dirty="0"/>
                        <a:t>PSHE</a:t>
                      </a:r>
                    </a:p>
                  </a:txBody>
                  <a:tcPr/>
                </a:tc>
                <a:tc>
                  <a:txBody>
                    <a:bodyPr/>
                    <a:lstStyle/>
                    <a:p>
                      <a:r>
                        <a:rPr lang="en-GB" dirty="0"/>
                        <a:t>IPC</a:t>
                      </a:r>
                    </a:p>
                  </a:txBody>
                  <a:tcPr/>
                </a:tc>
                <a:extLst>
                  <a:ext uri="{0D108BD9-81ED-4DB2-BD59-A6C34878D82A}">
                    <a16:rowId xmlns:a16="http://schemas.microsoft.com/office/drawing/2014/main" val="171915934"/>
                  </a:ext>
                </a:extLst>
              </a:tr>
              <a:tr h="370840">
                <a:tc>
                  <a:txBody>
                    <a:bodyPr/>
                    <a:lstStyle/>
                    <a:p>
                      <a:r>
                        <a:rPr lang="en-GB" dirty="0"/>
                        <a:t>Handwriting</a:t>
                      </a:r>
                    </a:p>
                  </a:txBody>
                  <a:tcPr/>
                </a:tc>
                <a:tc>
                  <a:txBody>
                    <a:bodyPr/>
                    <a:lstStyle/>
                    <a:p>
                      <a:r>
                        <a:rPr lang="en-GB" dirty="0" err="1"/>
                        <a:t>Penpals</a:t>
                      </a:r>
                      <a:endParaRPr lang="en-GB" dirty="0"/>
                    </a:p>
                  </a:txBody>
                  <a:tcPr/>
                </a:tc>
                <a:extLst>
                  <a:ext uri="{0D108BD9-81ED-4DB2-BD59-A6C34878D82A}">
                    <a16:rowId xmlns:a16="http://schemas.microsoft.com/office/drawing/2014/main" val="1622492692"/>
                  </a:ext>
                </a:extLst>
              </a:tr>
            </a:tbl>
          </a:graphicData>
        </a:graphic>
      </p:graphicFrame>
      <p:pic>
        <p:nvPicPr>
          <p:cNvPr id="5"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851" y="5984582"/>
            <a:ext cx="1692164" cy="6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772"/>
            <a:ext cx="10515600" cy="1325563"/>
          </a:xfrm>
        </p:spPr>
        <p:txBody>
          <a:bodyPr/>
          <a:lstStyle/>
          <a:p>
            <a:pPr algn="ctr"/>
            <a:r>
              <a:rPr lang="en-GB" b="1" dirty="0">
                <a:solidFill>
                  <a:schemeClr val="accent5"/>
                </a:solidFill>
              </a:rPr>
              <a:t>Timetable</a:t>
            </a:r>
            <a:endParaRPr lang="en-GB"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5448" y="5742056"/>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C2BBCF-008F-4414-A9BB-F5DFB59861E3}"/>
              </a:ext>
            </a:extLst>
          </p:cNvPr>
          <p:cNvPicPr>
            <a:picLocks noChangeAspect="1"/>
          </p:cNvPicPr>
          <p:nvPr/>
        </p:nvPicPr>
        <p:blipFill>
          <a:blip r:embed="rId3"/>
          <a:stretch>
            <a:fillRect/>
          </a:stretch>
        </p:blipFill>
        <p:spPr>
          <a:xfrm>
            <a:off x="1947333" y="982938"/>
            <a:ext cx="8724994" cy="4689988"/>
          </a:xfrm>
          <a:prstGeom prst="rect">
            <a:avLst/>
          </a:prstGeom>
        </p:spPr>
      </p:pic>
    </p:spTree>
    <p:extLst>
      <p:ext uri="{BB962C8B-B14F-4D97-AF65-F5344CB8AC3E}">
        <p14:creationId xmlns:p14="http://schemas.microsoft.com/office/powerpoint/2010/main" val="208955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English</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egu by Alexis Deacon | Waterst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698" y="1411099"/>
            <a:ext cx="2622793" cy="23211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ere The Wild Things Are by Maurice Sendak – The Book N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822" y="3732271"/>
            <a:ext cx="3264424" cy="29328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73925" y="980913"/>
            <a:ext cx="3470031" cy="5355312"/>
          </a:xfrm>
          <a:prstGeom prst="rect">
            <a:avLst/>
          </a:prstGeom>
          <a:noFill/>
        </p:spPr>
        <p:txBody>
          <a:bodyPr wrap="square" rtlCol="0">
            <a:spAutoFit/>
          </a:bodyPr>
          <a:lstStyle/>
          <a:p>
            <a:r>
              <a:rPr lang="en-GB" dirty="0"/>
              <a:t>In English we will be reading the books </a:t>
            </a:r>
            <a:r>
              <a:rPr lang="en-GB" i="1" dirty="0" err="1"/>
              <a:t>Beegu</a:t>
            </a:r>
            <a:r>
              <a:rPr lang="en-GB" dirty="0"/>
              <a:t> by Alexis Deacon and </a:t>
            </a:r>
            <a:r>
              <a:rPr lang="en-GB" i="1" dirty="0"/>
              <a:t>Where The Wild Things </a:t>
            </a:r>
            <a:r>
              <a:rPr lang="en-GB" dirty="0"/>
              <a:t>Are by Maurice </a:t>
            </a:r>
            <a:r>
              <a:rPr lang="en-GB" dirty="0" err="1"/>
              <a:t>Sendak</a:t>
            </a:r>
            <a:r>
              <a:rPr lang="en-GB" dirty="0"/>
              <a:t>.</a:t>
            </a:r>
          </a:p>
          <a:p>
            <a:endParaRPr lang="en-GB" dirty="0"/>
          </a:p>
          <a:p>
            <a:r>
              <a:rPr lang="en-GB" dirty="0"/>
              <a:t>In writing:</a:t>
            </a:r>
          </a:p>
          <a:p>
            <a:r>
              <a:rPr lang="en-GB" dirty="0"/>
              <a:t>The children focus on how to form sentences correctly (finger spaces, capital letters, full stops, editing). The children will learn how to write setting description and they will explore poetry through rhyme and pattern.</a:t>
            </a:r>
          </a:p>
          <a:p>
            <a:endParaRPr lang="en-GB" dirty="0"/>
          </a:p>
          <a:p>
            <a:r>
              <a:rPr lang="en-GB" dirty="0"/>
              <a:t>In reading:</a:t>
            </a:r>
          </a:p>
          <a:p>
            <a:r>
              <a:rPr lang="en-GB" dirty="0"/>
              <a:t>The children will learn how to make predictions, how to retrieve facts from sentences and how to recall the main points from a story.</a:t>
            </a:r>
          </a:p>
        </p:txBody>
      </p:sp>
    </p:spTree>
    <p:extLst>
      <p:ext uri="{BB962C8B-B14F-4D97-AF65-F5344CB8AC3E}">
        <p14:creationId xmlns:p14="http://schemas.microsoft.com/office/powerpoint/2010/main" val="205376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001" y="5777679"/>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07672" y="1374407"/>
            <a:ext cx="3934666" cy="4479465"/>
          </a:xfrm>
          <a:prstGeom prst="rect">
            <a:avLst/>
          </a:prstGeom>
        </p:spPr>
      </p:pic>
      <p:pic>
        <p:nvPicPr>
          <p:cNvPr id="10" name="Picture 9"/>
          <p:cNvPicPr>
            <a:picLocks noChangeAspect="1"/>
          </p:cNvPicPr>
          <p:nvPr/>
        </p:nvPicPr>
        <p:blipFill>
          <a:blip r:embed="rId4"/>
          <a:stretch>
            <a:fillRect/>
          </a:stretch>
        </p:blipFill>
        <p:spPr>
          <a:xfrm>
            <a:off x="4772866" y="1374407"/>
            <a:ext cx="3465067" cy="3936147"/>
          </a:xfrm>
          <a:prstGeom prst="rect">
            <a:avLst/>
          </a:prstGeom>
        </p:spPr>
      </p:pic>
      <p:pic>
        <p:nvPicPr>
          <p:cNvPr id="11" name="Picture 10"/>
          <p:cNvPicPr>
            <a:picLocks noChangeAspect="1"/>
          </p:cNvPicPr>
          <p:nvPr/>
        </p:nvPicPr>
        <p:blipFill>
          <a:blip r:embed="rId5"/>
          <a:stretch>
            <a:fillRect/>
          </a:stretch>
        </p:blipFill>
        <p:spPr>
          <a:xfrm>
            <a:off x="8368461" y="1374407"/>
            <a:ext cx="3345442" cy="2995076"/>
          </a:xfrm>
          <a:prstGeom prst="rect">
            <a:avLst/>
          </a:prstGeom>
        </p:spPr>
      </p:pic>
      <p:sp>
        <p:nvSpPr>
          <p:cNvPr id="3" name="TextBox 2"/>
          <p:cNvSpPr txBox="1"/>
          <p:nvPr/>
        </p:nvSpPr>
        <p:spPr>
          <a:xfrm flipH="1">
            <a:off x="1063962" y="864603"/>
            <a:ext cx="1890253" cy="369332"/>
          </a:xfrm>
          <a:prstGeom prst="rect">
            <a:avLst/>
          </a:prstGeom>
          <a:noFill/>
        </p:spPr>
        <p:txBody>
          <a:bodyPr wrap="square" rtlCol="0">
            <a:spAutoFit/>
          </a:bodyPr>
          <a:lstStyle/>
          <a:p>
            <a:r>
              <a:rPr lang="en-GB" b="1" dirty="0"/>
              <a:t>Place Value</a:t>
            </a:r>
          </a:p>
        </p:txBody>
      </p:sp>
      <p:sp>
        <p:nvSpPr>
          <p:cNvPr id="8" name="TextBox 7"/>
          <p:cNvSpPr txBox="1"/>
          <p:nvPr/>
        </p:nvSpPr>
        <p:spPr>
          <a:xfrm flipH="1">
            <a:off x="8599243" y="864603"/>
            <a:ext cx="2883878" cy="369332"/>
          </a:xfrm>
          <a:prstGeom prst="rect">
            <a:avLst/>
          </a:prstGeom>
          <a:noFill/>
        </p:spPr>
        <p:txBody>
          <a:bodyPr wrap="square" rtlCol="0">
            <a:spAutoFit/>
          </a:bodyPr>
          <a:lstStyle/>
          <a:p>
            <a:r>
              <a:rPr lang="en-GB" b="1" dirty="0"/>
              <a:t>Addition and Subtraction</a:t>
            </a:r>
          </a:p>
        </p:txBody>
      </p:sp>
    </p:spTree>
    <p:extLst>
      <p:ext uri="{BB962C8B-B14F-4D97-AF65-F5344CB8AC3E}">
        <p14:creationId xmlns:p14="http://schemas.microsoft.com/office/powerpoint/2010/main" val="2625350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528</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Good Morning! Welcome to Year 1 Curriculum Meeting</vt:lpstr>
      <vt:lpstr>Year 1 Team</vt:lpstr>
      <vt:lpstr>School Vision</vt:lpstr>
      <vt:lpstr>               Soft Start Morning 8:45 – 9:00</vt:lpstr>
      <vt:lpstr>PowerPoint Presentation</vt:lpstr>
      <vt:lpstr>Curriculum Offer at Stewart Fleming</vt:lpstr>
      <vt:lpstr>Timetable</vt:lpstr>
      <vt:lpstr>English</vt:lpstr>
      <vt:lpstr>Maths</vt:lpstr>
      <vt:lpstr>Maths</vt:lpstr>
      <vt:lpstr>IPC Topic:  Brainwave and Learning Safely Online</vt:lpstr>
      <vt:lpstr>Curriculum Letter</vt:lpstr>
      <vt:lpstr>Homework</vt:lpstr>
      <vt:lpstr>Parental Engagement</vt:lpstr>
      <vt:lpstr>Questions?</vt:lpstr>
    </vt:vector>
  </TitlesOfParts>
  <Company>Stewart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Lincoln</dc:creator>
  <cp:lastModifiedBy>Esther Attrup</cp:lastModifiedBy>
  <cp:revision>42</cp:revision>
  <dcterms:created xsi:type="dcterms:W3CDTF">2022-09-05T06:46:48Z</dcterms:created>
  <dcterms:modified xsi:type="dcterms:W3CDTF">2025-09-01T14:52:02Z</dcterms:modified>
</cp:coreProperties>
</file>