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4" r:id="rId3"/>
    <p:sldId id="262" r:id="rId4"/>
    <p:sldId id="266" r:id="rId5"/>
    <p:sldId id="267" r:id="rId6"/>
    <p:sldId id="265" r:id="rId7"/>
    <p:sldId id="263" r:id="rId8"/>
    <p:sldId id="268" r:id="rId9"/>
    <p:sldId id="269" r:id="rId10"/>
    <p:sldId id="280" r:id="rId11"/>
    <p:sldId id="271" r:id="rId12"/>
    <p:sldId id="279" r:id="rId13"/>
    <p:sldId id="272" r:id="rId14"/>
    <p:sldId id="275" r:id="rId15"/>
    <p:sldId id="281" r:id="rId16"/>
    <p:sldId id="282" r:id="rId17"/>
    <p:sldId id="276"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5A39BB-BA69-4D50-9F9E-BB8C74D9AEB8}" type="datetimeFigureOut">
              <a:rPr lang="en-GB" smtClean="0"/>
              <a:t>04/09/2025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8990D3-2262-4286-AE80-4DDE6A0C502B}" type="slidenum">
              <a:rPr lang="en-GB" smtClean="0"/>
              <a:t>‹#›</a:t>
            </a:fld>
            <a:endParaRPr lang="en-GB"/>
          </a:p>
        </p:txBody>
      </p:sp>
    </p:spTree>
    <p:extLst>
      <p:ext uri="{BB962C8B-B14F-4D97-AF65-F5344CB8AC3E}">
        <p14:creationId xmlns:p14="http://schemas.microsoft.com/office/powerpoint/2010/main" val="3766451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980880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171993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61073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35E2E8-8392-4ACA-82C4-12478E245FD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84973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35E2E8-8392-4ACA-82C4-12478E245FD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97420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35E2E8-8392-4ACA-82C4-12478E245FDD}"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6621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35E2E8-8392-4ACA-82C4-12478E245FDD}" type="datetimeFigureOut">
              <a:rPr lang="en-GB" smtClean="0"/>
              <a:t>04/09/2025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292899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35E2E8-8392-4ACA-82C4-12478E245FDD}" type="datetimeFigureOut">
              <a:rPr lang="en-GB" smtClean="0"/>
              <a:t>04/09/2025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429171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35E2E8-8392-4ACA-82C4-12478E245FDD}" type="datetimeFigureOut">
              <a:rPr lang="en-GB" smtClean="0"/>
              <a:t>04/09/2025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148798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35E2E8-8392-4ACA-82C4-12478E245FDD}"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3582093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35E2E8-8392-4ACA-82C4-12478E245FDD}"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19EEDB-3E9A-44A4-99BD-FE482DDE1493}" type="slidenum">
              <a:rPr lang="en-GB" smtClean="0"/>
              <a:t>‹#›</a:t>
            </a:fld>
            <a:endParaRPr lang="en-GB"/>
          </a:p>
        </p:txBody>
      </p:sp>
    </p:spTree>
    <p:extLst>
      <p:ext uri="{BB962C8B-B14F-4D97-AF65-F5344CB8AC3E}">
        <p14:creationId xmlns:p14="http://schemas.microsoft.com/office/powerpoint/2010/main" val="3702177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35E2E8-8392-4ACA-82C4-12478E245FDD}" type="datetimeFigureOut">
              <a:rPr lang="en-GB" smtClean="0"/>
              <a:t>04/09/2025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9EEDB-3E9A-44A4-99BD-FE482DDE1493}" type="slidenum">
              <a:rPr lang="en-GB" smtClean="0"/>
              <a:t>‹#›</a:t>
            </a:fld>
            <a:endParaRPr lang="en-GB"/>
          </a:p>
        </p:txBody>
      </p:sp>
    </p:spTree>
    <p:extLst>
      <p:ext uri="{BB962C8B-B14F-4D97-AF65-F5344CB8AC3E}">
        <p14:creationId xmlns:p14="http://schemas.microsoft.com/office/powerpoint/2010/main" val="4227717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5400" b="1" dirty="0">
                <a:solidFill>
                  <a:schemeClr val="accent5"/>
                </a:solidFill>
              </a:rPr>
              <a:t>Good Morning!</a:t>
            </a:r>
            <a:br>
              <a:rPr lang="en-GB" sz="5400" b="1" dirty="0">
                <a:solidFill>
                  <a:schemeClr val="accent5"/>
                </a:solidFill>
              </a:rPr>
            </a:br>
            <a:r>
              <a:rPr lang="en-GB" sz="5400" b="1" dirty="0">
                <a:solidFill>
                  <a:schemeClr val="accent5"/>
                </a:solidFill>
              </a:rPr>
              <a:t>Welcome to Year 2 Curriculum Meeting</a:t>
            </a:r>
            <a:endParaRPr lang="en-GB" sz="5400" dirty="0"/>
          </a:p>
        </p:txBody>
      </p:sp>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7698" y="3812388"/>
            <a:ext cx="5213130" cy="2026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6972228" y="0"/>
            <a:ext cx="4764050" cy="1202284"/>
          </a:xfrm>
          <a:prstGeom prst="rect">
            <a:avLst/>
          </a:prstGeom>
        </p:spPr>
      </p:pic>
    </p:spTree>
    <p:extLst>
      <p:ext uri="{BB962C8B-B14F-4D97-AF65-F5344CB8AC3E}">
        <p14:creationId xmlns:p14="http://schemas.microsoft.com/office/powerpoint/2010/main" val="3196161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Maths</a:t>
            </a:r>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p:txBody>
      </p:sp>
      <p:sp>
        <p:nvSpPr>
          <p:cNvPr id="5" name="Down Arrow 4"/>
          <p:cNvSpPr/>
          <p:nvPr/>
        </p:nvSpPr>
        <p:spPr>
          <a:xfrm rot="3858262">
            <a:off x="6033302" y="1545293"/>
            <a:ext cx="588580" cy="14497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ounded Rectangle 5"/>
          <p:cNvSpPr/>
          <p:nvPr/>
        </p:nvSpPr>
        <p:spPr>
          <a:xfrm>
            <a:off x="7932225" y="172172"/>
            <a:ext cx="3139066" cy="1912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Every lesson, children are exposed to reasoning and problem solving.</a:t>
            </a:r>
          </a:p>
        </p:txBody>
      </p:sp>
      <p:pic>
        <p:nvPicPr>
          <p:cNvPr id="8"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2" y="5495871"/>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a:stretch>
            <a:fillRect/>
          </a:stretch>
        </p:blipFill>
        <p:spPr>
          <a:xfrm>
            <a:off x="700177" y="584117"/>
            <a:ext cx="4708585" cy="5062409"/>
          </a:xfrm>
          <a:prstGeom prst="rect">
            <a:avLst/>
          </a:prstGeom>
        </p:spPr>
      </p:pic>
      <p:sp>
        <p:nvSpPr>
          <p:cNvPr id="10" name="Rounded Rectangle 9"/>
          <p:cNvSpPr/>
          <p:nvPr/>
        </p:nvSpPr>
        <p:spPr>
          <a:xfrm>
            <a:off x="7932225" y="2543107"/>
            <a:ext cx="3139066" cy="1912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These challenge questions are designed to make the children explain their reasoning, often requiring them to explain how they got to their answer.</a:t>
            </a:r>
          </a:p>
        </p:txBody>
      </p:sp>
      <p:sp>
        <p:nvSpPr>
          <p:cNvPr id="11" name="Rounded Rectangle 10"/>
          <p:cNvSpPr/>
          <p:nvPr/>
        </p:nvSpPr>
        <p:spPr>
          <a:xfrm>
            <a:off x="7932225" y="4782001"/>
            <a:ext cx="3139066" cy="1912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These questions often have multiple answers which really develops the children’s thinking skills.</a:t>
            </a:r>
          </a:p>
        </p:txBody>
      </p:sp>
    </p:spTree>
    <p:extLst>
      <p:ext uri="{BB962C8B-B14F-4D97-AF65-F5344CB8AC3E}">
        <p14:creationId xmlns:p14="http://schemas.microsoft.com/office/powerpoint/2010/main" val="112046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670" y="213086"/>
            <a:ext cx="5842330" cy="1325563"/>
          </a:xfrm>
        </p:spPr>
        <p:txBody>
          <a:bodyPr/>
          <a:lstStyle/>
          <a:p>
            <a:pPr algn="ctr"/>
            <a:r>
              <a:rPr lang="en-GB" b="1" dirty="0">
                <a:solidFill>
                  <a:schemeClr val="accent5"/>
                </a:solidFill>
              </a:rPr>
              <a:t>IPC Topics:  Brainwave and From A to B</a:t>
            </a:r>
          </a:p>
        </p:txBody>
      </p:sp>
      <p:sp>
        <p:nvSpPr>
          <p:cNvPr id="3" name="Content Placeholder 2"/>
          <p:cNvSpPr>
            <a:spLocks noGrp="1"/>
          </p:cNvSpPr>
          <p:nvPr>
            <p:ph idx="1"/>
          </p:nvPr>
        </p:nvSpPr>
        <p:spPr>
          <a:xfrm>
            <a:off x="6982691" y="356511"/>
            <a:ext cx="4740564" cy="4351338"/>
          </a:xfrm>
        </p:spPr>
        <p:txBody>
          <a:bodyPr/>
          <a:lstStyle/>
          <a:p>
            <a:pPr marL="0" indent="0" algn="ctr">
              <a:buNone/>
            </a:pPr>
            <a:r>
              <a:rPr lang="en-GB" dirty="0"/>
              <a:t>These topics cover a range of Geography, History, PSHE and Science lessons for this half term.  Children will also take part in Art and DT lessons delivered by the Art teacher and class teachers.</a:t>
            </a:r>
          </a:p>
        </p:txBody>
      </p:sp>
      <p:pic>
        <p:nvPicPr>
          <p:cNvPr id="4" name="Picture 3"/>
          <p:cNvPicPr>
            <a:picLocks noChangeAspect="1"/>
          </p:cNvPicPr>
          <p:nvPr/>
        </p:nvPicPr>
        <p:blipFill rotWithShape="1">
          <a:blip r:embed="rId2"/>
          <a:srcRect r="36718"/>
          <a:stretch/>
        </p:blipFill>
        <p:spPr>
          <a:xfrm>
            <a:off x="621009" y="1469506"/>
            <a:ext cx="4441442" cy="2368516"/>
          </a:xfrm>
          <a:prstGeom prst="rect">
            <a:avLst/>
          </a:prstGeom>
        </p:spPr>
      </p:pic>
      <p:pic>
        <p:nvPicPr>
          <p:cNvPr id="9" name="Picture 8"/>
          <p:cNvPicPr>
            <a:picLocks noChangeAspect="1"/>
          </p:cNvPicPr>
          <p:nvPr/>
        </p:nvPicPr>
        <p:blipFill>
          <a:blip r:embed="rId3"/>
          <a:stretch>
            <a:fillRect/>
          </a:stretch>
        </p:blipFill>
        <p:spPr>
          <a:xfrm>
            <a:off x="5597951" y="3133898"/>
            <a:ext cx="6125304" cy="3481128"/>
          </a:xfrm>
          <a:prstGeom prst="rect">
            <a:avLst/>
          </a:prstGeom>
        </p:spPr>
      </p:pic>
    </p:spTree>
    <p:extLst>
      <p:ext uri="{BB962C8B-B14F-4D97-AF65-F5344CB8AC3E}">
        <p14:creationId xmlns:p14="http://schemas.microsoft.com/office/powerpoint/2010/main" val="1147328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3958" t="21852" r="9028" b="12099"/>
          <a:stretch/>
        </p:blipFill>
        <p:spPr>
          <a:xfrm>
            <a:off x="330199" y="203200"/>
            <a:ext cx="11591183" cy="6426200"/>
          </a:xfrm>
          <a:prstGeom prst="rect">
            <a:avLst/>
          </a:prstGeom>
        </p:spPr>
      </p:pic>
    </p:spTree>
    <p:extLst>
      <p:ext uri="{BB962C8B-B14F-4D97-AF65-F5344CB8AC3E}">
        <p14:creationId xmlns:p14="http://schemas.microsoft.com/office/powerpoint/2010/main" val="1397123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04691"/>
            <a:ext cx="10515600" cy="613567"/>
          </a:xfrm>
        </p:spPr>
        <p:txBody>
          <a:bodyPr>
            <a:normAutofit fontScale="90000"/>
          </a:bodyPr>
          <a:lstStyle/>
          <a:p>
            <a:pPr algn="ctr"/>
            <a:r>
              <a:rPr lang="en-GB" b="1" dirty="0">
                <a:solidFill>
                  <a:schemeClr val="accent5"/>
                </a:solidFill>
              </a:rPr>
              <a:t>Curriculum Letter</a:t>
            </a:r>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4076" y="5848296"/>
            <a:ext cx="2381924" cy="925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4B1EFD-173E-A029-E6CD-EA3E72BA5E10}"/>
              </a:ext>
            </a:extLst>
          </p:cNvPr>
          <p:cNvSpPr txBox="1"/>
          <p:nvPr/>
        </p:nvSpPr>
        <p:spPr>
          <a:xfrm>
            <a:off x="371475" y="660550"/>
            <a:ext cx="5724525" cy="5536900"/>
          </a:xfrm>
          <a:prstGeom prst="rect">
            <a:avLst/>
          </a:prstGeom>
          <a:noFill/>
        </p:spPr>
        <p:txBody>
          <a:bodyPr wrap="square" rtlCol="0">
            <a:spAutoFit/>
          </a:bodyPr>
          <a:lstStyle/>
          <a:p>
            <a:pPr algn="just">
              <a:lnSpc>
                <a:spcPct val="115000"/>
              </a:lnSpc>
              <a:spcAft>
                <a:spcPts val="1000"/>
              </a:spcAft>
            </a:pPr>
            <a:r>
              <a:rPr lang="en-GB" sz="1400" dirty="0">
                <a:effectLst/>
                <a:latin typeface="Calibri" panose="020F0502020204030204" pitchFamily="34" charset="0"/>
                <a:ea typeface="Calibri" panose="020F0502020204030204" pitchFamily="34" charset="0"/>
                <a:cs typeface="Calibri" panose="020F0502020204030204" pitchFamily="34" charset="0"/>
              </a:rPr>
              <a:t>In </a:t>
            </a:r>
            <a:r>
              <a:rPr lang="en-GB" sz="1400" b="1" dirty="0">
                <a:effectLst/>
                <a:latin typeface="Calibri" panose="020F0502020204030204" pitchFamily="34" charset="0"/>
                <a:ea typeface="Calibri" panose="020F0502020204030204" pitchFamily="34" charset="0"/>
                <a:cs typeface="Calibri" panose="020F0502020204030204" pitchFamily="34" charset="0"/>
              </a:rPr>
              <a:t>English</a:t>
            </a:r>
            <a:r>
              <a:rPr lang="en-GB" sz="1400" dirty="0">
                <a:effectLst/>
                <a:latin typeface="Calibri" panose="020F0502020204030204" pitchFamily="34" charset="0"/>
                <a:ea typeface="Calibri" panose="020F0502020204030204" pitchFamily="34" charset="0"/>
                <a:cs typeface="Calibri" panose="020F0502020204030204" pitchFamily="34" charset="0"/>
              </a:rPr>
              <a:t>, we will be: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Using capital letters and full stops in correctly structured sentences.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Using character descriptions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Developing our understanding of vocabulary in poems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Creating a simple retelling of a narrative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Writing formal invitations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Exploring stories from other cultures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400" dirty="0">
                <a:effectLst/>
                <a:latin typeface="Calibri" panose="020F0502020204030204" pitchFamily="34" charset="0"/>
                <a:ea typeface="Calibri" panose="020F0502020204030204" pitchFamily="34" charset="0"/>
                <a:cs typeface="Calibri" panose="020F0502020204030204" pitchFamily="34" charset="0"/>
              </a:rPr>
              <a:t>In </a:t>
            </a:r>
            <a:r>
              <a:rPr lang="en-GB" sz="1400" b="1" dirty="0">
                <a:effectLst/>
                <a:latin typeface="Calibri" panose="020F0502020204030204" pitchFamily="34" charset="0"/>
                <a:ea typeface="Calibri" panose="020F0502020204030204" pitchFamily="34" charset="0"/>
                <a:cs typeface="Calibri" panose="020F0502020204030204" pitchFamily="34" charset="0"/>
              </a:rPr>
              <a:t>Maths</a:t>
            </a:r>
            <a:r>
              <a:rPr lang="en-GB" sz="1400" dirty="0">
                <a:effectLst/>
                <a:latin typeface="Calibri" panose="020F0502020204030204" pitchFamily="34" charset="0"/>
                <a:ea typeface="Calibri" panose="020F0502020204030204" pitchFamily="34" charset="0"/>
                <a:cs typeface="Calibri" panose="020F0502020204030204" pitchFamily="34" charset="0"/>
              </a:rPr>
              <a:t>, we will be: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Calibri" panose="020F0502020204030204" pitchFamily="34" charset="0"/>
              <a:buChar char="•"/>
            </a:pPr>
            <a:r>
              <a:rPr lang="en-GB" sz="1400" dirty="0">
                <a:effectLst/>
                <a:latin typeface="Calibri" panose="020F0502020204030204" pitchFamily="34" charset="0"/>
                <a:ea typeface="Batang" panose="02030600000101010101" pitchFamily="18" charset="-127"/>
                <a:cs typeface="DIN-Regular"/>
              </a:rPr>
              <a:t>Exploring our knowledge of place value </a:t>
            </a:r>
            <a:endParaRPr lang="en-GB" sz="1400" dirty="0">
              <a:effectLst/>
              <a:latin typeface="Calibri" panose="020F0502020204030204" pitchFamily="34" charset="0"/>
              <a:ea typeface="Batang" panose="02030600000101010101" pitchFamily="18" charset="-127"/>
              <a:cs typeface="Times New Roman" panose="02020603050405020304" pitchFamily="18" charset="0"/>
            </a:endParaRPr>
          </a:p>
          <a:p>
            <a:pPr marL="342900" lvl="0" indent="-342900" algn="just">
              <a:lnSpc>
                <a:spcPct val="115000"/>
              </a:lnSpc>
              <a:buFont typeface="Calibri" panose="020F0502020204030204" pitchFamily="34" charset="0"/>
              <a:buChar char="•"/>
            </a:pPr>
            <a:r>
              <a:rPr lang="en-GB" sz="1400" dirty="0">
                <a:effectLst/>
                <a:latin typeface="Calibri" panose="020F0502020204030204" pitchFamily="34" charset="0"/>
                <a:ea typeface="Batang" panose="02030600000101010101" pitchFamily="18" charset="-127"/>
                <a:cs typeface="DIN-Regular"/>
              </a:rPr>
              <a:t>Using place value charts </a:t>
            </a:r>
            <a:endParaRPr lang="en-GB" sz="1400" dirty="0">
              <a:effectLst/>
              <a:latin typeface="Calibri" panose="020F0502020204030204" pitchFamily="34" charset="0"/>
              <a:ea typeface="Batang" panose="02030600000101010101" pitchFamily="18" charset="-127"/>
              <a:cs typeface="Times New Roman" panose="02020603050405020304" pitchFamily="18" charset="0"/>
            </a:endParaRPr>
          </a:p>
          <a:p>
            <a:pPr marL="342900" lvl="0" indent="-342900" algn="just">
              <a:lnSpc>
                <a:spcPct val="115000"/>
              </a:lnSpc>
              <a:buFont typeface="Calibri" panose="020F0502020204030204" pitchFamily="34" charset="0"/>
              <a:buChar char="•"/>
            </a:pPr>
            <a:r>
              <a:rPr lang="en-GB" sz="1400" dirty="0">
                <a:effectLst/>
                <a:latin typeface="Calibri" panose="020F0502020204030204" pitchFamily="34" charset="0"/>
                <a:ea typeface="Batang" panose="02030600000101010101" pitchFamily="18" charset="-127"/>
                <a:cs typeface="DIN-Regular"/>
              </a:rPr>
              <a:t>Partitioning numbers to 100 using our knowledge of place value</a:t>
            </a:r>
            <a:endParaRPr lang="en-GB" sz="1400" dirty="0">
              <a:effectLst/>
              <a:latin typeface="Calibri" panose="020F0502020204030204" pitchFamily="34" charset="0"/>
              <a:ea typeface="Batang" panose="02030600000101010101" pitchFamily="18" charset="-127"/>
              <a:cs typeface="Times New Roman" panose="02020603050405020304" pitchFamily="18" charset="0"/>
            </a:endParaRPr>
          </a:p>
          <a:p>
            <a:pPr marL="342900" lvl="0" indent="-342900" algn="just">
              <a:lnSpc>
                <a:spcPct val="115000"/>
              </a:lnSpc>
              <a:buFont typeface="Calibri" panose="020F0502020204030204" pitchFamily="34" charset="0"/>
              <a:buChar char="•"/>
            </a:pPr>
            <a:r>
              <a:rPr lang="en-GB" sz="1400" dirty="0">
                <a:effectLst/>
                <a:latin typeface="Calibri" panose="020F0502020204030204" pitchFamily="34" charset="0"/>
                <a:ea typeface="Batang" panose="02030600000101010101" pitchFamily="18" charset="-127"/>
                <a:cs typeface="DIN-Regular"/>
              </a:rPr>
              <a:t>Ordering and counting numbers to 100</a:t>
            </a:r>
            <a:endParaRPr lang="en-GB" sz="1400" dirty="0">
              <a:effectLst/>
              <a:latin typeface="Calibri" panose="020F0502020204030204" pitchFamily="34" charset="0"/>
              <a:ea typeface="Batang" panose="02030600000101010101" pitchFamily="18" charset="-127"/>
              <a:cs typeface="Times New Roman" panose="02020603050405020304" pitchFamily="18" charset="0"/>
            </a:endParaRPr>
          </a:p>
          <a:p>
            <a:pPr marL="457200" algn="just">
              <a:lnSpc>
                <a:spcPct val="115000"/>
              </a:lnSpc>
              <a:spcAft>
                <a:spcPts val="1000"/>
              </a:spcAft>
            </a:pPr>
            <a:r>
              <a:rPr lang="en-GB" sz="14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400" dirty="0">
                <a:effectLst/>
                <a:latin typeface="Calibri" panose="020F0502020204030204" pitchFamily="34" charset="0"/>
                <a:ea typeface="Calibri" panose="020F0502020204030204" pitchFamily="34" charset="0"/>
                <a:cs typeface="Calibri" panose="020F0502020204030204" pitchFamily="34" charset="0"/>
              </a:rPr>
              <a:t>In </a:t>
            </a:r>
            <a:r>
              <a:rPr lang="en-GB" sz="1400" b="1" dirty="0">
                <a:effectLst/>
                <a:latin typeface="Calibri" panose="020F0502020204030204" pitchFamily="34" charset="0"/>
                <a:ea typeface="Calibri" panose="020F0502020204030204" pitchFamily="34" charset="0"/>
                <a:cs typeface="Calibri" panose="020F0502020204030204" pitchFamily="34" charset="0"/>
              </a:rPr>
              <a:t>History</a:t>
            </a:r>
            <a:r>
              <a:rPr lang="en-GB" sz="1400" dirty="0">
                <a:effectLst/>
                <a:latin typeface="Calibri" panose="020F0502020204030204" pitchFamily="34" charset="0"/>
                <a:ea typeface="Calibri" panose="020F0502020204030204" pitchFamily="34" charset="0"/>
                <a:cs typeface="Calibri" panose="020F0502020204030204" pitchFamily="34" charset="0"/>
              </a:rPr>
              <a:t>, we will be finding out: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What journeys were like in the past by interviewing an elderly member of the community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Interviews and eyewitness accounts as a primary historical source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Timelines that show when different types of transport were invented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p>
        </p:txBody>
      </p:sp>
      <p:sp>
        <p:nvSpPr>
          <p:cNvPr id="5" name="TextBox 4">
            <a:extLst>
              <a:ext uri="{FF2B5EF4-FFF2-40B4-BE49-F238E27FC236}">
                <a16:creationId xmlns:a16="http://schemas.microsoft.com/office/drawing/2014/main" id="{2A6BFF52-FD9B-D05B-753C-F4F2534EC2CC}"/>
              </a:ext>
            </a:extLst>
          </p:cNvPr>
          <p:cNvSpPr txBox="1"/>
          <p:nvPr/>
        </p:nvSpPr>
        <p:spPr>
          <a:xfrm>
            <a:off x="6296025" y="818258"/>
            <a:ext cx="5524500" cy="5652317"/>
          </a:xfrm>
          <a:prstGeom prst="rect">
            <a:avLst/>
          </a:prstGeom>
          <a:noFill/>
        </p:spPr>
        <p:txBody>
          <a:bodyPr wrap="square" rtlCol="0">
            <a:spAutoFit/>
          </a:bodyPr>
          <a:lstStyle/>
          <a:p>
            <a:pPr algn="just">
              <a:lnSpc>
                <a:spcPct val="115000"/>
              </a:lnSpc>
              <a:spcAft>
                <a:spcPts val="1000"/>
              </a:spcAft>
            </a:pPr>
            <a:r>
              <a:rPr lang="en-GB" sz="1400" dirty="0">
                <a:effectLst/>
                <a:latin typeface="Calibri" panose="020F0502020204030204" pitchFamily="34" charset="0"/>
                <a:ea typeface="Calibri" panose="020F0502020204030204" pitchFamily="34" charset="0"/>
                <a:cs typeface="Calibri" panose="020F0502020204030204" pitchFamily="34" charset="0"/>
              </a:rPr>
              <a:t>In </a:t>
            </a:r>
            <a:r>
              <a:rPr lang="en-GB" sz="1400" b="1" dirty="0">
                <a:effectLst/>
                <a:latin typeface="Calibri" panose="020F0502020204030204" pitchFamily="34" charset="0"/>
                <a:ea typeface="Calibri" panose="020F0502020204030204" pitchFamily="34" charset="0"/>
                <a:cs typeface="Calibri" panose="020F0502020204030204" pitchFamily="34" charset="0"/>
              </a:rPr>
              <a:t>Geography</a:t>
            </a:r>
            <a:r>
              <a:rPr lang="en-GB" sz="1400" dirty="0">
                <a:effectLst/>
                <a:latin typeface="Calibri" panose="020F0502020204030204" pitchFamily="34" charset="0"/>
                <a:ea typeface="Calibri" panose="020F0502020204030204" pitchFamily="34" charset="0"/>
                <a:cs typeface="Calibri" panose="020F0502020204030204" pitchFamily="34" charset="0"/>
              </a:rPr>
              <a:t>, we’ll be finding out:</a:t>
            </a:r>
          </a:p>
          <a:p>
            <a:pPr marL="342900" lvl="0" indent="-342900" algn="just">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How we travel to school</a:t>
            </a:r>
          </a:p>
          <a:p>
            <a:pPr marL="342900" lvl="0" indent="-342900" algn="just">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How we can use maps to record our journey</a:t>
            </a:r>
          </a:p>
          <a:p>
            <a:pPr marL="342900" lvl="0" indent="-342900" algn="just">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Travel to – and around – different countries</a:t>
            </a:r>
          </a:p>
          <a:p>
            <a:pPr marL="457200" algn="just">
              <a:lnSpc>
                <a:spcPct val="115000"/>
              </a:lnSpc>
              <a:spcAft>
                <a:spcPts val="1000"/>
              </a:spcAft>
            </a:pPr>
            <a:r>
              <a:rPr lang="en-GB" sz="14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15000"/>
              </a:lnSpc>
              <a:spcAft>
                <a:spcPts val="1000"/>
              </a:spcAft>
            </a:pPr>
            <a:r>
              <a:rPr lang="en-GB" sz="1400" dirty="0">
                <a:effectLst/>
                <a:latin typeface="Calibri" panose="020F0502020204030204" pitchFamily="34" charset="0"/>
                <a:ea typeface="Calibri" panose="020F0502020204030204" pitchFamily="34" charset="0"/>
                <a:cs typeface="Calibri" panose="020F0502020204030204" pitchFamily="34" charset="0"/>
              </a:rPr>
              <a:t>In </a:t>
            </a:r>
            <a:r>
              <a:rPr lang="en-GB" sz="1400" b="1" dirty="0">
                <a:effectLst/>
                <a:latin typeface="Calibri" panose="020F0502020204030204" pitchFamily="34" charset="0"/>
                <a:ea typeface="Calibri" panose="020F0502020204030204" pitchFamily="34" charset="0"/>
                <a:cs typeface="Calibri" panose="020F0502020204030204" pitchFamily="34" charset="0"/>
              </a:rPr>
              <a:t>PSHE,</a:t>
            </a:r>
            <a:r>
              <a:rPr lang="en-GB" sz="1400" dirty="0">
                <a:effectLst/>
                <a:latin typeface="Calibri" panose="020F0502020204030204" pitchFamily="34" charset="0"/>
                <a:ea typeface="Calibri" panose="020F0502020204030204" pitchFamily="34" charset="0"/>
                <a:cs typeface="Calibri" panose="020F0502020204030204" pitchFamily="34" charset="0"/>
              </a:rPr>
              <a:t> we’ll be learning about:</a:t>
            </a:r>
          </a:p>
          <a:p>
            <a:pPr marL="342900" lvl="0" indent="-342900" algn="just">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The brain</a:t>
            </a:r>
          </a:p>
          <a:p>
            <a:pPr marL="342900" lvl="0" indent="-342900" algn="just">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Metacognition and how it helps us learn</a:t>
            </a:r>
          </a:p>
          <a:p>
            <a:pPr marL="342900" lvl="0" indent="-342900" algn="just">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Thinking deeply when we read</a:t>
            </a:r>
          </a:p>
          <a:p>
            <a:pPr marL="342900" lvl="0" indent="-342900" algn="just">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Using prior knowledge</a:t>
            </a:r>
          </a:p>
          <a:p>
            <a:pPr marL="342900" lvl="0" indent="-342900" algn="just">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Philosophical thinking</a:t>
            </a:r>
          </a:p>
          <a:p>
            <a:pPr marL="342900" lvl="0" indent="-342900" algn="just">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Different types of questions</a:t>
            </a:r>
          </a:p>
          <a:p>
            <a:pPr marL="342900" lvl="0" indent="-342900" algn="just">
              <a:lnSpc>
                <a:spcPct val="115000"/>
              </a:lnSpc>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How emotions impact on learning</a:t>
            </a:r>
          </a:p>
          <a:p>
            <a:pPr marL="342900" lvl="0" indent="-342900" algn="just">
              <a:lnSpc>
                <a:spcPct val="115000"/>
              </a:lnSpc>
              <a:spcAft>
                <a:spcPts val="1000"/>
              </a:spcAft>
              <a:buFont typeface="Symbol" panose="05050102010706020507" pitchFamily="18" charset="2"/>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How different people learn</a:t>
            </a:r>
          </a:p>
          <a:p>
            <a:pPr>
              <a:lnSpc>
                <a:spcPct val="107000"/>
              </a:lnSpc>
              <a:spcAft>
                <a:spcPts val="1000"/>
              </a:spcAft>
            </a:pPr>
            <a:r>
              <a:rPr lang="en-GB" sz="1400" dirty="0">
                <a:effectLst/>
                <a:latin typeface="Calibri" panose="020F0502020204030204" pitchFamily="34" charset="0"/>
                <a:ea typeface="Calibri" panose="020F0502020204030204" pitchFamily="34" charset="0"/>
                <a:cs typeface="Calibri" panose="020F0502020204030204" pitchFamily="34" charset="0"/>
              </a:rPr>
              <a:t>In </a:t>
            </a:r>
            <a:r>
              <a:rPr lang="en-GB" sz="1400" b="1" dirty="0">
                <a:effectLst/>
                <a:latin typeface="Calibri" panose="020F0502020204030204" pitchFamily="34" charset="0"/>
                <a:ea typeface="Calibri" panose="020F0502020204030204" pitchFamily="34" charset="0"/>
                <a:cs typeface="Calibri" panose="020F0502020204030204" pitchFamily="34" charset="0"/>
              </a:rPr>
              <a:t>P.E</a:t>
            </a:r>
            <a:r>
              <a:rPr lang="en-GB" sz="1400" dirty="0">
                <a:effectLst/>
                <a:latin typeface="Calibri" panose="020F0502020204030204" pitchFamily="34" charset="0"/>
                <a:ea typeface="Calibri" panose="020F0502020204030204" pitchFamily="34" charset="0"/>
                <a:cs typeface="Calibri" panose="020F0502020204030204" pitchFamily="34" charset="0"/>
              </a:rPr>
              <a:t>, we’ll be: </a:t>
            </a:r>
          </a:p>
          <a:p>
            <a:pPr marL="285750" lvl="0" indent="-285750">
              <a:lnSpc>
                <a:spcPct val="107000"/>
              </a:lnSpc>
              <a:spcAft>
                <a:spcPts val="800"/>
              </a:spcAft>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Exploring how to change our stride length</a:t>
            </a:r>
          </a:p>
          <a:p>
            <a:pPr marL="285750" lvl="0" indent="-285750">
              <a:lnSpc>
                <a:spcPct val="107000"/>
              </a:lnSpc>
              <a:spcAft>
                <a:spcPts val="800"/>
              </a:spcAft>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Learning how to pace ourselves when running long distance</a:t>
            </a:r>
          </a:p>
          <a:p>
            <a:pPr marL="285750" lvl="0" indent="-285750">
              <a:lnSpc>
                <a:spcPct val="107000"/>
              </a:lnSpc>
              <a:spcAft>
                <a:spcPts val="800"/>
              </a:spcAft>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Practising how to throw and catch in different stances</a:t>
            </a:r>
          </a:p>
          <a:p>
            <a:pPr marL="285750" lvl="0" indent="-285750">
              <a:lnSpc>
                <a:spcPct val="107000"/>
              </a:lnSpc>
              <a:spcAft>
                <a:spcPts val="800"/>
              </a:spcAft>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Calibri" panose="020F0502020204030204" pitchFamily="34" charset="0"/>
              </a:rPr>
              <a:t>Developing our football, netball and dodgeball skills</a:t>
            </a:r>
          </a:p>
        </p:txBody>
      </p:sp>
    </p:spTree>
    <p:extLst>
      <p:ext uri="{BB962C8B-B14F-4D97-AF65-F5344CB8AC3E}">
        <p14:creationId xmlns:p14="http://schemas.microsoft.com/office/powerpoint/2010/main" val="2040007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86167" y="218062"/>
            <a:ext cx="4667992" cy="829250"/>
          </a:xfrm>
        </p:spPr>
        <p:txBody>
          <a:bodyPr/>
          <a:lstStyle/>
          <a:p>
            <a:pPr algn="ctr"/>
            <a:r>
              <a:rPr lang="en-GB" b="1" dirty="0">
                <a:solidFill>
                  <a:schemeClr val="accent5"/>
                </a:solidFill>
              </a:rPr>
              <a:t>Homework</a:t>
            </a:r>
          </a:p>
        </p:txBody>
      </p:sp>
      <p:sp>
        <p:nvSpPr>
          <p:cNvPr id="5" name="Content Placeholder 4"/>
          <p:cNvSpPr>
            <a:spLocks noGrp="1"/>
          </p:cNvSpPr>
          <p:nvPr>
            <p:ph idx="1"/>
          </p:nvPr>
        </p:nvSpPr>
        <p:spPr>
          <a:xfrm>
            <a:off x="6096001" y="895350"/>
            <a:ext cx="5648324" cy="4818638"/>
          </a:xfrm>
        </p:spPr>
        <p:txBody>
          <a:bodyPr>
            <a:noAutofit/>
          </a:bodyPr>
          <a:lstStyle/>
          <a:p>
            <a:pPr marL="0" indent="0">
              <a:lnSpc>
                <a:spcPct val="100000"/>
              </a:lnSpc>
              <a:buNone/>
            </a:pPr>
            <a:r>
              <a:rPr lang="en-GB" sz="2000" dirty="0">
                <a:latin typeface="Calibri" panose="020F0502020204030204" pitchFamily="34" charset="0"/>
                <a:cs typeface="Calibri" panose="020F0502020204030204" pitchFamily="34" charset="0"/>
              </a:rPr>
              <a:t>Homework will be sent home on a </a:t>
            </a:r>
            <a:r>
              <a:rPr lang="en-GB" sz="2000" b="1" dirty="0">
                <a:latin typeface="Calibri" panose="020F0502020204030204" pitchFamily="34" charset="0"/>
                <a:cs typeface="Calibri" panose="020F0502020204030204" pitchFamily="34" charset="0"/>
              </a:rPr>
              <a:t>Friday</a:t>
            </a:r>
            <a:r>
              <a:rPr lang="en-GB" sz="2000" dirty="0">
                <a:latin typeface="Calibri" panose="020F0502020204030204" pitchFamily="34" charset="0"/>
                <a:cs typeface="Calibri" panose="020F0502020204030204" pitchFamily="34" charset="0"/>
              </a:rPr>
              <a:t> and is due back the following </a:t>
            </a:r>
            <a:r>
              <a:rPr lang="en-GB" sz="2000" b="1" dirty="0">
                <a:latin typeface="Calibri" panose="020F0502020204030204" pitchFamily="34" charset="0"/>
                <a:cs typeface="Calibri" panose="020F0502020204030204" pitchFamily="34" charset="0"/>
              </a:rPr>
              <a:t>Wednesday</a:t>
            </a:r>
            <a:r>
              <a:rPr lang="en-GB" sz="2000" dirty="0">
                <a:latin typeface="Calibri" panose="020F0502020204030204" pitchFamily="34" charset="0"/>
                <a:cs typeface="Calibri" panose="020F0502020204030204" pitchFamily="34" charset="0"/>
              </a:rPr>
              <a:t>.</a:t>
            </a:r>
          </a:p>
          <a:p>
            <a:pPr marL="0" indent="0">
              <a:lnSpc>
                <a:spcPct val="100000"/>
              </a:lnSpc>
              <a:spcAft>
                <a:spcPts val="1000"/>
              </a:spcAft>
              <a:buNone/>
            </a:pPr>
            <a:r>
              <a:rPr lang="en-GB" sz="2000" dirty="0">
                <a:effectLst/>
                <a:latin typeface="Calibri" panose="020F0502020204030204" pitchFamily="34" charset="0"/>
                <a:ea typeface="Calibri" panose="020F0502020204030204" pitchFamily="34" charset="0"/>
                <a:cs typeface="Calibri" panose="020F0502020204030204" pitchFamily="34" charset="0"/>
              </a:rPr>
              <a:t>Spellings have changed this year; the children will have a separate spelling book which will go home on certain weeks, which are stated </a:t>
            </a:r>
            <a:r>
              <a:rPr lang="en-GB" sz="2000" dirty="0">
                <a:latin typeface="Calibri" panose="020F0502020204030204" pitchFamily="34" charset="0"/>
                <a:ea typeface="Calibri" panose="020F0502020204030204" pitchFamily="34" charset="0"/>
                <a:cs typeface="Calibri" panose="020F0502020204030204" pitchFamily="34" charset="0"/>
              </a:rPr>
              <a:t>on the homework menu</a:t>
            </a:r>
            <a:r>
              <a:rPr lang="en-GB" sz="2000" dirty="0">
                <a:effectLst/>
                <a:latin typeface="Calibri" panose="020F0502020204030204" pitchFamily="34" charset="0"/>
                <a:ea typeface="Calibri" panose="020F0502020204030204" pitchFamily="34" charset="0"/>
                <a:cs typeface="Calibri" panose="020F0502020204030204" pitchFamily="34" charset="0"/>
              </a:rPr>
              <a:t> In these books, tasks will be stuck in for the children to complete. The words that feature in the work will be words and rules that we have been learning in class. There are no longer spelling tests every week. </a:t>
            </a:r>
            <a:r>
              <a:rPr lang="en-GB" sz="2000" dirty="0">
                <a:latin typeface="Calibri" panose="020F0502020204030204" pitchFamily="34" charset="0"/>
                <a:ea typeface="Calibri" panose="020F0502020204030204" pitchFamily="34" charset="0"/>
                <a:cs typeface="Calibri" panose="020F0502020204030204" pitchFamily="34" charset="0"/>
              </a:rPr>
              <a:t>Spellings are in addition to the homework.</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r>
              <a:rPr lang="en-GB" sz="2000" dirty="0">
                <a:latin typeface="Calibri" panose="020F0502020204030204" pitchFamily="34" charset="0"/>
                <a:cs typeface="Calibri" panose="020F0502020204030204" pitchFamily="34" charset="0"/>
              </a:rPr>
              <a:t>Children should be reading at home daily and recording this at least 3 times per week in their reading records. These need to come into school everyday. </a:t>
            </a:r>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7135"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647559" y="218062"/>
            <a:ext cx="4755851" cy="6332790"/>
          </a:xfrm>
          <a:prstGeom prst="rect">
            <a:avLst/>
          </a:prstGeom>
        </p:spPr>
      </p:pic>
    </p:spTree>
    <p:extLst>
      <p:ext uri="{BB962C8B-B14F-4D97-AF65-F5344CB8AC3E}">
        <p14:creationId xmlns:p14="http://schemas.microsoft.com/office/powerpoint/2010/main" val="285426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86167" y="218062"/>
            <a:ext cx="4667992" cy="829250"/>
          </a:xfrm>
        </p:spPr>
        <p:txBody>
          <a:bodyPr/>
          <a:lstStyle/>
          <a:p>
            <a:pPr algn="ctr"/>
            <a:r>
              <a:rPr lang="en-GB" b="1" dirty="0">
                <a:solidFill>
                  <a:schemeClr val="accent5"/>
                </a:solidFill>
              </a:rPr>
              <a:t>Spelling homework</a:t>
            </a:r>
          </a:p>
        </p:txBody>
      </p:sp>
      <p:sp>
        <p:nvSpPr>
          <p:cNvPr id="5" name="Content Placeholder 4"/>
          <p:cNvSpPr>
            <a:spLocks noGrp="1"/>
          </p:cNvSpPr>
          <p:nvPr>
            <p:ph idx="1"/>
          </p:nvPr>
        </p:nvSpPr>
        <p:spPr>
          <a:xfrm>
            <a:off x="6096001" y="895350"/>
            <a:ext cx="5648324" cy="4818638"/>
          </a:xfrm>
        </p:spPr>
        <p:txBody>
          <a:bodyPr>
            <a:noAutofit/>
          </a:bodyPr>
          <a:lstStyle/>
          <a:p>
            <a:pPr marL="0" indent="0">
              <a:lnSpc>
                <a:spcPct val="100000"/>
              </a:lnSpc>
              <a:buNone/>
            </a:pPr>
            <a:r>
              <a:rPr lang="en-GB" sz="2000" dirty="0">
                <a:latin typeface="Calibri" panose="020F0502020204030204" pitchFamily="34" charset="0"/>
                <a:cs typeface="Calibri" panose="020F0502020204030204" pitchFamily="34" charset="0"/>
              </a:rPr>
              <a:t>In addition to the homework menu, a piece of spelling homework will also be handed out every Friday and expected to be completed and returned the following Wednesday.</a:t>
            </a:r>
          </a:p>
          <a:p>
            <a:pPr marL="0" indent="0">
              <a:lnSpc>
                <a:spcPct val="100000"/>
              </a:lnSpc>
              <a:buNone/>
            </a:pPr>
            <a:endParaRPr lang="en-GB" sz="2000" dirty="0">
              <a:latin typeface="Calibri" panose="020F0502020204030204" pitchFamily="34" charset="0"/>
              <a:cs typeface="Calibri" panose="020F0502020204030204" pitchFamily="34" charset="0"/>
            </a:endParaRPr>
          </a:p>
          <a:p>
            <a:pPr marL="0" indent="0">
              <a:lnSpc>
                <a:spcPct val="100000"/>
              </a:lnSpc>
              <a:buNone/>
            </a:pPr>
            <a:r>
              <a:rPr lang="en-GB" sz="2000" dirty="0">
                <a:latin typeface="Calibri" panose="020F0502020204030204" pitchFamily="34" charset="0"/>
                <a:cs typeface="Calibri" panose="020F0502020204030204" pitchFamily="34" charset="0"/>
              </a:rPr>
              <a:t>This will be stuck in their homework book. An example has been attached for you to have a look at. </a:t>
            </a:r>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7135"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614189" y="368419"/>
            <a:ext cx="4898507" cy="6271519"/>
          </a:xfrm>
          <a:prstGeom prst="rect">
            <a:avLst/>
          </a:prstGeom>
        </p:spPr>
      </p:pic>
    </p:spTree>
    <p:extLst>
      <p:ext uri="{BB962C8B-B14F-4D97-AF65-F5344CB8AC3E}">
        <p14:creationId xmlns:p14="http://schemas.microsoft.com/office/powerpoint/2010/main" val="901714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9156" y="218062"/>
            <a:ext cx="5535003" cy="829250"/>
          </a:xfrm>
        </p:spPr>
        <p:txBody>
          <a:bodyPr>
            <a:normAutofit/>
          </a:bodyPr>
          <a:lstStyle/>
          <a:p>
            <a:pPr algn="ctr"/>
            <a:r>
              <a:rPr lang="en-GB" b="1" dirty="0">
                <a:solidFill>
                  <a:schemeClr val="accent5"/>
                </a:solidFill>
              </a:rPr>
              <a:t>Timestables homework</a:t>
            </a:r>
          </a:p>
        </p:txBody>
      </p:sp>
      <p:sp>
        <p:nvSpPr>
          <p:cNvPr id="5" name="Content Placeholder 4"/>
          <p:cNvSpPr>
            <a:spLocks noGrp="1"/>
          </p:cNvSpPr>
          <p:nvPr>
            <p:ph idx="1"/>
          </p:nvPr>
        </p:nvSpPr>
        <p:spPr>
          <a:xfrm>
            <a:off x="6213935" y="1255221"/>
            <a:ext cx="5648324" cy="4597247"/>
          </a:xfrm>
        </p:spPr>
        <p:txBody>
          <a:bodyPr>
            <a:noAutofit/>
          </a:bodyPr>
          <a:lstStyle/>
          <a:p>
            <a:pPr marL="0" indent="0">
              <a:lnSpc>
                <a:spcPct val="100000"/>
              </a:lnSpc>
              <a:buNone/>
            </a:pPr>
            <a:r>
              <a:rPr lang="en-GB" sz="2000" dirty="0">
                <a:latin typeface="Calibri" panose="020F0502020204030204" pitchFamily="34" charset="0"/>
                <a:cs typeface="Calibri" panose="020F0502020204030204" pitchFamily="34" charset="0"/>
              </a:rPr>
              <a:t>Every Wednesday, the children will be taking home a small blue book that will have a timestables grid inside for the children to practise at home. </a:t>
            </a:r>
          </a:p>
          <a:p>
            <a:pPr marL="0" indent="0">
              <a:lnSpc>
                <a:spcPct val="100000"/>
              </a:lnSpc>
              <a:buNone/>
            </a:pPr>
            <a:endParaRPr lang="en-GB" sz="2000" dirty="0">
              <a:latin typeface="Calibri" panose="020F0502020204030204" pitchFamily="34" charset="0"/>
              <a:cs typeface="Calibri" panose="020F0502020204030204" pitchFamily="34" charset="0"/>
            </a:endParaRPr>
          </a:p>
          <a:p>
            <a:pPr marL="0" indent="0">
              <a:lnSpc>
                <a:spcPct val="100000"/>
              </a:lnSpc>
              <a:buNone/>
            </a:pPr>
            <a:r>
              <a:rPr lang="en-GB" sz="2000" dirty="0">
                <a:latin typeface="Calibri" panose="020F0502020204030204" pitchFamily="34" charset="0"/>
                <a:cs typeface="Calibri" panose="020F0502020204030204" pitchFamily="34" charset="0"/>
              </a:rPr>
              <a:t>The following Monday, the children will be have a short timestables test and the beginning of their maths lesson. </a:t>
            </a:r>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7135"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3765579" y="3766493"/>
            <a:ext cx="5810250" cy="2085975"/>
          </a:xfrm>
          <a:prstGeom prst="rect">
            <a:avLst/>
          </a:prstGeom>
        </p:spPr>
      </p:pic>
      <p:pic>
        <p:nvPicPr>
          <p:cNvPr id="8" name="Picture 7"/>
          <p:cNvPicPr>
            <a:picLocks noChangeAspect="1"/>
          </p:cNvPicPr>
          <p:nvPr/>
        </p:nvPicPr>
        <p:blipFill>
          <a:blip r:embed="rId4"/>
          <a:stretch>
            <a:fillRect/>
          </a:stretch>
        </p:blipFill>
        <p:spPr>
          <a:xfrm>
            <a:off x="329825" y="65662"/>
            <a:ext cx="3286125" cy="5648325"/>
          </a:xfrm>
          <a:prstGeom prst="rect">
            <a:avLst/>
          </a:prstGeom>
        </p:spPr>
      </p:pic>
    </p:spTree>
    <p:extLst>
      <p:ext uri="{BB962C8B-B14F-4D97-AF65-F5344CB8AC3E}">
        <p14:creationId xmlns:p14="http://schemas.microsoft.com/office/powerpoint/2010/main" val="1910151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997525"/>
          </a:xfrm>
        </p:spPr>
        <p:txBody>
          <a:bodyPr/>
          <a:lstStyle/>
          <a:p>
            <a:pPr algn="ctr"/>
            <a:r>
              <a:rPr lang="en-GB" b="1" dirty="0">
                <a:solidFill>
                  <a:schemeClr val="accent5"/>
                </a:solidFill>
              </a:rPr>
              <a:t>Parental Engagement</a:t>
            </a:r>
          </a:p>
        </p:txBody>
      </p:sp>
      <p:sp>
        <p:nvSpPr>
          <p:cNvPr id="5" name="Content Placeholder 4"/>
          <p:cNvSpPr>
            <a:spLocks noGrp="1"/>
          </p:cNvSpPr>
          <p:nvPr>
            <p:ph idx="1"/>
          </p:nvPr>
        </p:nvSpPr>
        <p:spPr>
          <a:xfrm>
            <a:off x="838199" y="1151906"/>
            <a:ext cx="10847119" cy="5025057"/>
          </a:xfrm>
        </p:spPr>
        <p:txBody>
          <a:bodyPr>
            <a:normAutofit/>
          </a:bodyPr>
          <a:lstStyle/>
          <a:p>
            <a:pPr marL="0" indent="0">
              <a:buNone/>
            </a:pPr>
            <a:r>
              <a:rPr lang="en-GB" dirty="0"/>
              <a:t>Tuesday 9</a:t>
            </a:r>
            <a:r>
              <a:rPr lang="en-GB" baseline="30000" dirty="0"/>
              <a:t>th</a:t>
            </a:r>
            <a:r>
              <a:rPr lang="en-GB" dirty="0"/>
              <a:t> September – French Day</a:t>
            </a:r>
          </a:p>
          <a:p>
            <a:pPr marL="0" indent="0">
              <a:buNone/>
            </a:pPr>
            <a:r>
              <a:rPr lang="en-GB" dirty="0"/>
              <a:t>Wednesday 1</a:t>
            </a:r>
            <a:r>
              <a:rPr lang="en-GB" baseline="30000" dirty="0"/>
              <a:t>st</a:t>
            </a:r>
            <a:r>
              <a:rPr lang="en-GB" dirty="0"/>
              <a:t> October – Year 2 reading morning</a:t>
            </a:r>
          </a:p>
          <a:p>
            <a:pPr marL="0" indent="0">
              <a:buNone/>
            </a:pPr>
            <a:r>
              <a:rPr lang="en-GB" dirty="0"/>
              <a:t>Wednesday 8</a:t>
            </a:r>
            <a:r>
              <a:rPr lang="en-GB" baseline="30000" dirty="0"/>
              <a:t>th</a:t>
            </a:r>
            <a:r>
              <a:rPr lang="en-GB" dirty="0"/>
              <a:t> October- Individual/sibling photos</a:t>
            </a:r>
          </a:p>
          <a:p>
            <a:pPr marL="0" indent="0">
              <a:buNone/>
            </a:pPr>
            <a:r>
              <a:rPr lang="en-GB" dirty="0"/>
              <a:t>Tuesday 14</a:t>
            </a:r>
            <a:r>
              <a:rPr lang="en-GB" baseline="30000" dirty="0"/>
              <a:t>th</a:t>
            </a:r>
            <a:r>
              <a:rPr lang="en-GB" dirty="0"/>
              <a:t> and Wednesday 15</a:t>
            </a:r>
            <a:r>
              <a:rPr lang="en-GB" baseline="30000" dirty="0"/>
              <a:t>th</a:t>
            </a:r>
            <a:r>
              <a:rPr lang="en-GB" dirty="0"/>
              <a:t> October – Parents evening</a:t>
            </a:r>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5187" y="5932050"/>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49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solidFill>
                  <a:schemeClr val="accent5"/>
                </a:solidFill>
              </a:rPr>
              <a:t>Questions?</a:t>
            </a:r>
          </a:p>
        </p:txBody>
      </p:sp>
      <p:pic>
        <p:nvPicPr>
          <p:cNvPr id="6"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9561" y="5713988"/>
            <a:ext cx="2381924" cy="925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ank You ⋆ Childrens Friend">
            <a:extLst>
              <a:ext uri="{FF2B5EF4-FFF2-40B4-BE49-F238E27FC236}">
                <a16:creationId xmlns:a16="http://schemas.microsoft.com/office/drawing/2014/main" id="{44C746F2-065E-8136-2E79-24246B7BF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5766" y="2575501"/>
            <a:ext cx="5820467" cy="313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09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Year 2 Team</a:t>
            </a:r>
            <a:endParaRPr lang="en-GB" dirty="0"/>
          </a:p>
        </p:txBody>
      </p:sp>
      <p:sp>
        <p:nvSpPr>
          <p:cNvPr id="3" name="Content Placeholder 2"/>
          <p:cNvSpPr>
            <a:spLocks noGrp="1"/>
          </p:cNvSpPr>
          <p:nvPr>
            <p:ph idx="1"/>
          </p:nvPr>
        </p:nvSpPr>
        <p:spPr>
          <a:xfrm>
            <a:off x="546265" y="1825625"/>
            <a:ext cx="10807535" cy="4351338"/>
          </a:xfrm>
        </p:spPr>
        <p:txBody>
          <a:bodyPr>
            <a:normAutofit lnSpcReduction="10000"/>
          </a:bodyPr>
          <a:lstStyle/>
          <a:p>
            <a:pPr marL="0" indent="0">
              <a:buNone/>
            </a:pPr>
            <a:r>
              <a:rPr lang="en-GB" dirty="0"/>
              <a:t>Class teachers</a:t>
            </a:r>
          </a:p>
          <a:p>
            <a:pPr marL="0" indent="0">
              <a:buNone/>
            </a:pPr>
            <a:r>
              <a:rPr lang="en-GB" dirty="0" err="1"/>
              <a:t>Hawkings</a:t>
            </a:r>
            <a:r>
              <a:rPr lang="en-GB" dirty="0"/>
              <a:t> class: Miss Powell and Mrs Searle</a:t>
            </a:r>
          </a:p>
          <a:p>
            <a:pPr marL="0" indent="0">
              <a:buNone/>
            </a:pPr>
            <a:r>
              <a:rPr lang="en-GB" dirty="0"/>
              <a:t>Seacole class: Miss John and Miss Butlin</a:t>
            </a:r>
          </a:p>
          <a:p>
            <a:pPr marL="0" indent="0">
              <a:buNone/>
            </a:pPr>
            <a:r>
              <a:rPr lang="en-GB" dirty="0"/>
              <a:t>Brunel class: Miss Leung and Mrs </a:t>
            </a:r>
            <a:r>
              <a:rPr lang="en-GB" dirty="0" err="1"/>
              <a:t>Gobbi</a:t>
            </a:r>
            <a:endParaRPr lang="en-GB" dirty="0"/>
          </a:p>
          <a:p>
            <a:pPr marL="0" indent="0">
              <a:buNone/>
            </a:pPr>
            <a:endParaRPr lang="en-GB" dirty="0"/>
          </a:p>
          <a:p>
            <a:pPr marL="0" indent="0">
              <a:buNone/>
            </a:pPr>
            <a:r>
              <a:rPr lang="en-GB" dirty="0"/>
              <a:t>Specialist Teachers</a:t>
            </a:r>
          </a:p>
          <a:p>
            <a:r>
              <a:rPr lang="en-GB" dirty="0"/>
              <a:t>Jordan Williams – PE</a:t>
            </a:r>
          </a:p>
          <a:p>
            <a:r>
              <a:rPr lang="en-GB" dirty="0"/>
              <a:t>Vanessa Howe – Art / DT</a:t>
            </a:r>
          </a:p>
          <a:p>
            <a:r>
              <a:rPr lang="en-GB" dirty="0" err="1"/>
              <a:t>Angharad</a:t>
            </a:r>
            <a:r>
              <a:rPr lang="en-GB" dirty="0"/>
              <a:t> Edmunds –Music</a:t>
            </a:r>
          </a:p>
        </p:txBody>
      </p:sp>
    </p:spTree>
    <p:extLst>
      <p:ext uri="{BB962C8B-B14F-4D97-AF65-F5344CB8AC3E}">
        <p14:creationId xmlns:p14="http://schemas.microsoft.com/office/powerpoint/2010/main" val="337273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School Vision</a:t>
            </a:r>
          </a:p>
        </p:txBody>
      </p:sp>
      <p:sp>
        <p:nvSpPr>
          <p:cNvPr id="3" name="Content Placeholder 2"/>
          <p:cNvSpPr>
            <a:spLocks noGrp="1"/>
          </p:cNvSpPr>
          <p:nvPr>
            <p:ph idx="1"/>
          </p:nvPr>
        </p:nvSpPr>
        <p:spPr/>
        <p:txBody>
          <a:bodyPr>
            <a:normAutofit/>
          </a:bodyPr>
          <a:lstStyle/>
          <a:p>
            <a:pPr marL="0" indent="0">
              <a:buNone/>
            </a:pPr>
            <a:r>
              <a:rPr lang="en-GB" sz="4000" dirty="0">
                <a:solidFill>
                  <a:schemeClr val="accent5">
                    <a:lumMod val="75000"/>
                  </a:schemeClr>
                </a:solidFill>
              </a:rPr>
              <a:t>Every Day </a:t>
            </a:r>
            <a:r>
              <a:rPr lang="en-GB" sz="4000" dirty="0"/>
              <a:t>at Stewart Fleming is an </a:t>
            </a:r>
            <a:r>
              <a:rPr lang="en-GB" sz="4000" dirty="0">
                <a:solidFill>
                  <a:schemeClr val="accent5">
                    <a:lumMod val="75000"/>
                  </a:schemeClr>
                </a:solidFill>
              </a:rPr>
              <a:t>extraordinary </a:t>
            </a:r>
            <a:r>
              <a:rPr lang="en-GB" sz="4000" dirty="0"/>
              <a:t>school day.  Our unwavering commitment in delivering an </a:t>
            </a:r>
            <a:r>
              <a:rPr lang="en-GB" sz="4000" dirty="0">
                <a:solidFill>
                  <a:schemeClr val="accent5">
                    <a:lumMod val="75000"/>
                  </a:schemeClr>
                </a:solidFill>
              </a:rPr>
              <a:t>inspiring</a:t>
            </a:r>
            <a:r>
              <a:rPr lang="en-GB" sz="4000" dirty="0"/>
              <a:t> and </a:t>
            </a:r>
            <a:r>
              <a:rPr lang="en-GB" sz="4000" dirty="0">
                <a:solidFill>
                  <a:schemeClr val="accent5">
                    <a:lumMod val="75000"/>
                  </a:schemeClr>
                </a:solidFill>
              </a:rPr>
              <a:t>inclusive</a:t>
            </a:r>
            <a:r>
              <a:rPr lang="en-GB" sz="4000" dirty="0"/>
              <a:t> curriculum develops </a:t>
            </a:r>
            <a:r>
              <a:rPr lang="en-GB" sz="4000" dirty="0">
                <a:solidFill>
                  <a:schemeClr val="accent5">
                    <a:lumMod val="75000"/>
                  </a:schemeClr>
                </a:solidFill>
              </a:rPr>
              <a:t>independent learners</a:t>
            </a:r>
            <a:r>
              <a:rPr lang="en-GB" sz="4000" dirty="0"/>
              <a:t>.  We endeavour to </a:t>
            </a:r>
            <a:r>
              <a:rPr lang="en-GB" sz="4000" dirty="0">
                <a:solidFill>
                  <a:schemeClr val="accent5">
                    <a:lumMod val="75000"/>
                  </a:schemeClr>
                </a:solidFill>
              </a:rPr>
              <a:t>nurture</a:t>
            </a:r>
            <a:r>
              <a:rPr lang="en-GB" sz="4000" dirty="0"/>
              <a:t> inquisitive minds to enable them to become the best that they can be.</a:t>
            </a:r>
          </a:p>
          <a:p>
            <a:endParaRPr lang="en-GB" sz="4000" dirty="0"/>
          </a:p>
        </p:txBody>
      </p:sp>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2" y="5495871"/>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483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5"/>
                </a:solidFill>
              </a:rPr>
              <a:t>               Soft Start Morning 8:45 – 9:00</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a:t>At Stewart Fleming we believe that in order to expect positive and respectful communication, we need to model and provide opportunities for it within our school day.  Therefore we encourage all children to come to for at 8:45 am start.  </a:t>
            </a:r>
          </a:p>
          <a:p>
            <a:pPr marL="0" indent="0">
              <a:buNone/>
            </a:pPr>
            <a:r>
              <a:rPr lang="en-GB" dirty="0"/>
              <a:t>Once they come into their room there will be music playing, books to read, handwriting practise and optional curriculum or PSHE tasks to do. </a:t>
            </a:r>
          </a:p>
          <a:p>
            <a:pPr marL="0" indent="0">
              <a:buNone/>
            </a:pPr>
            <a:r>
              <a:rPr lang="en-GB" dirty="0"/>
              <a:t>The tasks cover aspects of our SMSC (spiritual, moral, social and cultural development) calendar such as Road Safety Week, Anti-Bullying Week and Children in Need. </a:t>
            </a:r>
          </a:p>
          <a:p>
            <a:pPr marL="0" indent="0">
              <a:buNone/>
            </a:pPr>
            <a:r>
              <a:rPr lang="en-GB" dirty="0"/>
              <a:t>Teachers and support staff in the room play a crucial role. They engage with children, support children's excitement of learning for the day and tutor. This morning routine is fundamental to driving Stewart Flemings ethos as it develops independence, positive communication and well-being of every child </a:t>
            </a:r>
          </a:p>
        </p:txBody>
      </p:sp>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3023" y="5848925"/>
            <a:ext cx="2381924" cy="92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318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9459AE-CB31-416F-9A3C-68846ED4C9CD}"/>
              </a:ext>
            </a:extLst>
          </p:cNvPr>
          <p:cNvPicPr>
            <a:picLocks noChangeAspect="1"/>
          </p:cNvPicPr>
          <p:nvPr/>
        </p:nvPicPr>
        <p:blipFill>
          <a:blip r:embed="rId2"/>
          <a:stretch>
            <a:fillRect/>
          </a:stretch>
        </p:blipFill>
        <p:spPr>
          <a:xfrm>
            <a:off x="524934" y="231311"/>
            <a:ext cx="10287000" cy="5749907"/>
          </a:xfrm>
          <a:prstGeom prst="rect">
            <a:avLst/>
          </a:prstGeom>
        </p:spPr>
      </p:pic>
    </p:spTree>
    <p:extLst>
      <p:ext uri="{BB962C8B-B14F-4D97-AF65-F5344CB8AC3E}">
        <p14:creationId xmlns:p14="http://schemas.microsoft.com/office/powerpoint/2010/main" val="3377940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accent5"/>
                </a:solidFill>
              </a:rPr>
              <a:t>Curriculum Offer at Stewart Fleming</a:t>
            </a:r>
          </a:p>
        </p:txBody>
      </p:sp>
      <p:graphicFrame>
        <p:nvGraphicFramePr>
          <p:cNvPr id="4" name="Table 3"/>
          <p:cNvGraphicFramePr>
            <a:graphicFrameLocks noGrp="1"/>
          </p:cNvGraphicFramePr>
          <p:nvPr>
            <p:extLst>
              <p:ext uri="{D42A27DB-BD31-4B8C-83A1-F6EECF244321}">
                <p14:modId xmlns:p14="http://schemas.microsoft.com/office/powerpoint/2010/main" val="209237903"/>
              </p:ext>
            </p:extLst>
          </p:nvPr>
        </p:nvGraphicFramePr>
        <p:xfrm>
          <a:off x="2284248" y="1690688"/>
          <a:ext cx="8128000" cy="43484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68206067"/>
                    </a:ext>
                  </a:extLst>
                </a:gridCol>
                <a:gridCol w="4064000">
                  <a:extLst>
                    <a:ext uri="{9D8B030D-6E8A-4147-A177-3AD203B41FA5}">
                      <a16:colId xmlns:a16="http://schemas.microsoft.com/office/drawing/2014/main" val="3276723374"/>
                    </a:ext>
                  </a:extLst>
                </a:gridCol>
              </a:tblGrid>
              <a:tr h="370840">
                <a:tc>
                  <a:txBody>
                    <a:bodyPr/>
                    <a:lstStyle/>
                    <a:p>
                      <a:r>
                        <a:rPr lang="en-GB" dirty="0"/>
                        <a:t>Subject</a:t>
                      </a:r>
                    </a:p>
                  </a:txBody>
                  <a:tcPr/>
                </a:tc>
                <a:tc>
                  <a:txBody>
                    <a:bodyPr/>
                    <a:lstStyle/>
                    <a:p>
                      <a:r>
                        <a:rPr lang="en-GB" dirty="0"/>
                        <a:t>Curriculum Scheme</a:t>
                      </a:r>
                    </a:p>
                  </a:txBody>
                  <a:tcPr/>
                </a:tc>
                <a:extLst>
                  <a:ext uri="{0D108BD9-81ED-4DB2-BD59-A6C34878D82A}">
                    <a16:rowId xmlns:a16="http://schemas.microsoft.com/office/drawing/2014/main" val="2504784698"/>
                  </a:ext>
                </a:extLst>
              </a:tr>
              <a:tr h="370840">
                <a:tc>
                  <a:txBody>
                    <a:bodyPr/>
                    <a:lstStyle/>
                    <a:p>
                      <a:r>
                        <a:rPr lang="en-GB" dirty="0"/>
                        <a:t>English (Reading)</a:t>
                      </a:r>
                    </a:p>
                  </a:txBody>
                  <a:tcPr/>
                </a:tc>
                <a:tc>
                  <a:txBody>
                    <a:bodyPr/>
                    <a:lstStyle/>
                    <a:p>
                      <a:r>
                        <a:rPr lang="en-GB" dirty="0"/>
                        <a:t>Little </a:t>
                      </a:r>
                      <a:r>
                        <a:rPr lang="en-GB" dirty="0" err="1"/>
                        <a:t>Wandle</a:t>
                      </a:r>
                      <a:r>
                        <a:rPr lang="en-GB" baseline="0" dirty="0"/>
                        <a:t> (EYFS – Y2)</a:t>
                      </a:r>
                    </a:p>
                    <a:p>
                      <a:r>
                        <a:rPr lang="en-GB" baseline="0" dirty="0"/>
                        <a:t>Reading  -  CUSP</a:t>
                      </a:r>
                    </a:p>
                  </a:txBody>
                  <a:tcPr/>
                </a:tc>
                <a:extLst>
                  <a:ext uri="{0D108BD9-81ED-4DB2-BD59-A6C34878D82A}">
                    <a16:rowId xmlns:a16="http://schemas.microsoft.com/office/drawing/2014/main" val="2833127143"/>
                  </a:ext>
                </a:extLst>
              </a:tr>
              <a:tr h="370840">
                <a:tc>
                  <a:txBody>
                    <a:bodyPr/>
                    <a:lstStyle/>
                    <a:p>
                      <a:r>
                        <a:rPr lang="en-GB" dirty="0"/>
                        <a:t>English</a:t>
                      </a:r>
                      <a:r>
                        <a:rPr lang="en-GB" baseline="0" dirty="0"/>
                        <a:t> (</a:t>
                      </a:r>
                      <a:r>
                        <a:rPr lang="en-GB" dirty="0"/>
                        <a:t>Writing)</a:t>
                      </a:r>
                    </a:p>
                  </a:txBody>
                  <a:tcPr/>
                </a:tc>
                <a:tc>
                  <a:txBody>
                    <a:bodyPr/>
                    <a:lstStyle/>
                    <a:p>
                      <a:r>
                        <a:rPr lang="en-GB" dirty="0"/>
                        <a:t>CUSP</a:t>
                      </a:r>
                    </a:p>
                  </a:txBody>
                  <a:tcPr/>
                </a:tc>
                <a:extLst>
                  <a:ext uri="{0D108BD9-81ED-4DB2-BD59-A6C34878D82A}">
                    <a16:rowId xmlns:a16="http://schemas.microsoft.com/office/drawing/2014/main" val="4144759710"/>
                  </a:ext>
                </a:extLst>
              </a:tr>
              <a:tr h="370840">
                <a:tc>
                  <a:txBody>
                    <a:bodyPr/>
                    <a:lstStyle/>
                    <a:p>
                      <a:r>
                        <a:rPr lang="en-GB" dirty="0"/>
                        <a:t>Maths </a:t>
                      </a:r>
                    </a:p>
                  </a:txBody>
                  <a:tcPr/>
                </a:tc>
                <a:tc>
                  <a:txBody>
                    <a:bodyPr/>
                    <a:lstStyle/>
                    <a:p>
                      <a:r>
                        <a:rPr lang="en-GB" dirty="0"/>
                        <a:t>White Rose Maths</a:t>
                      </a:r>
                    </a:p>
                  </a:txBody>
                  <a:tcPr/>
                </a:tc>
                <a:extLst>
                  <a:ext uri="{0D108BD9-81ED-4DB2-BD59-A6C34878D82A}">
                    <a16:rowId xmlns:a16="http://schemas.microsoft.com/office/drawing/2014/main" val="3639699788"/>
                  </a:ext>
                </a:extLst>
              </a:tr>
              <a:tr h="370840">
                <a:tc>
                  <a:txBody>
                    <a:bodyPr/>
                    <a:lstStyle/>
                    <a:p>
                      <a:r>
                        <a:rPr lang="en-GB" dirty="0"/>
                        <a:t>Science, History,</a:t>
                      </a:r>
                      <a:r>
                        <a:rPr lang="en-GB" baseline="0" dirty="0"/>
                        <a:t> Geography, DT and Art</a:t>
                      </a:r>
                      <a:endParaRPr lang="en-GB" dirty="0"/>
                    </a:p>
                  </a:txBody>
                  <a:tcPr/>
                </a:tc>
                <a:tc>
                  <a:txBody>
                    <a:bodyPr/>
                    <a:lstStyle/>
                    <a:p>
                      <a:r>
                        <a:rPr lang="en-GB" dirty="0"/>
                        <a:t>IPC</a:t>
                      </a:r>
                    </a:p>
                  </a:txBody>
                  <a:tcPr/>
                </a:tc>
                <a:extLst>
                  <a:ext uri="{0D108BD9-81ED-4DB2-BD59-A6C34878D82A}">
                    <a16:rowId xmlns:a16="http://schemas.microsoft.com/office/drawing/2014/main" val="2043716793"/>
                  </a:ext>
                </a:extLst>
              </a:tr>
              <a:tr h="370840">
                <a:tc>
                  <a:txBody>
                    <a:bodyPr/>
                    <a:lstStyle/>
                    <a:p>
                      <a:r>
                        <a:rPr lang="en-GB" dirty="0"/>
                        <a:t>French</a:t>
                      </a:r>
                    </a:p>
                  </a:txBody>
                  <a:tcPr/>
                </a:tc>
                <a:tc>
                  <a:txBody>
                    <a:bodyPr/>
                    <a:lstStyle/>
                    <a:p>
                      <a:r>
                        <a:rPr lang="en-GB" dirty="0"/>
                        <a:t>n/a</a:t>
                      </a:r>
                    </a:p>
                  </a:txBody>
                  <a:tcPr/>
                </a:tc>
                <a:extLst>
                  <a:ext uri="{0D108BD9-81ED-4DB2-BD59-A6C34878D82A}">
                    <a16:rowId xmlns:a16="http://schemas.microsoft.com/office/drawing/2014/main" val="3410136322"/>
                  </a:ext>
                </a:extLst>
              </a:tr>
              <a:tr h="370840">
                <a:tc>
                  <a:txBody>
                    <a:bodyPr/>
                    <a:lstStyle/>
                    <a:p>
                      <a:r>
                        <a:rPr lang="en-GB" dirty="0"/>
                        <a:t>Computing</a:t>
                      </a:r>
                    </a:p>
                  </a:txBody>
                  <a:tcPr/>
                </a:tc>
                <a:tc>
                  <a:txBody>
                    <a:bodyPr/>
                    <a:lstStyle/>
                    <a:p>
                      <a:r>
                        <a:rPr lang="en-GB" dirty="0"/>
                        <a:t>IPC </a:t>
                      </a:r>
                    </a:p>
                  </a:txBody>
                  <a:tcPr/>
                </a:tc>
                <a:extLst>
                  <a:ext uri="{0D108BD9-81ED-4DB2-BD59-A6C34878D82A}">
                    <a16:rowId xmlns:a16="http://schemas.microsoft.com/office/drawing/2014/main" val="229537144"/>
                  </a:ext>
                </a:extLst>
              </a:tr>
              <a:tr h="370840">
                <a:tc>
                  <a:txBody>
                    <a:bodyPr/>
                    <a:lstStyle/>
                    <a:p>
                      <a:r>
                        <a:rPr lang="en-GB" dirty="0"/>
                        <a:t>PE</a:t>
                      </a:r>
                    </a:p>
                  </a:txBody>
                  <a:tcPr/>
                </a:tc>
                <a:tc>
                  <a:txBody>
                    <a:bodyPr/>
                    <a:lstStyle/>
                    <a:p>
                      <a:r>
                        <a:rPr lang="en-GB" dirty="0"/>
                        <a:t>PE PRO</a:t>
                      </a:r>
                    </a:p>
                  </a:txBody>
                  <a:tcPr/>
                </a:tc>
                <a:extLst>
                  <a:ext uri="{0D108BD9-81ED-4DB2-BD59-A6C34878D82A}">
                    <a16:rowId xmlns:a16="http://schemas.microsoft.com/office/drawing/2014/main" val="3801569845"/>
                  </a:ext>
                </a:extLst>
              </a:tr>
              <a:tr h="370840">
                <a:tc>
                  <a:txBody>
                    <a:bodyPr/>
                    <a:lstStyle/>
                    <a:p>
                      <a:r>
                        <a:rPr lang="en-GB" dirty="0"/>
                        <a:t>RE</a:t>
                      </a:r>
                    </a:p>
                  </a:txBody>
                  <a:tcPr/>
                </a:tc>
                <a:tc>
                  <a:txBody>
                    <a:bodyPr/>
                    <a:lstStyle/>
                    <a:p>
                      <a:r>
                        <a:rPr lang="en-GB" dirty="0"/>
                        <a:t>Bexley Scheme</a:t>
                      </a:r>
                    </a:p>
                  </a:txBody>
                  <a:tcPr/>
                </a:tc>
                <a:extLst>
                  <a:ext uri="{0D108BD9-81ED-4DB2-BD59-A6C34878D82A}">
                    <a16:rowId xmlns:a16="http://schemas.microsoft.com/office/drawing/2014/main" val="2703784013"/>
                  </a:ext>
                </a:extLst>
              </a:tr>
              <a:tr h="370840">
                <a:tc>
                  <a:txBody>
                    <a:bodyPr/>
                    <a:lstStyle/>
                    <a:p>
                      <a:r>
                        <a:rPr lang="en-GB" dirty="0"/>
                        <a:t>PSHE</a:t>
                      </a:r>
                    </a:p>
                  </a:txBody>
                  <a:tcPr/>
                </a:tc>
                <a:tc>
                  <a:txBody>
                    <a:bodyPr/>
                    <a:lstStyle/>
                    <a:p>
                      <a:r>
                        <a:rPr lang="en-GB" dirty="0"/>
                        <a:t>IPC and CWP</a:t>
                      </a:r>
                    </a:p>
                  </a:txBody>
                  <a:tcPr/>
                </a:tc>
                <a:extLst>
                  <a:ext uri="{0D108BD9-81ED-4DB2-BD59-A6C34878D82A}">
                    <a16:rowId xmlns:a16="http://schemas.microsoft.com/office/drawing/2014/main" val="171915934"/>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622492692"/>
                  </a:ext>
                </a:extLst>
              </a:tr>
            </a:tbl>
          </a:graphicData>
        </a:graphic>
      </p:graphicFrame>
      <p:pic>
        <p:nvPicPr>
          <p:cNvPr id="5"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3851" y="5984582"/>
            <a:ext cx="1692164" cy="65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151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57" y="74810"/>
            <a:ext cx="10515600" cy="491280"/>
          </a:xfrm>
        </p:spPr>
        <p:txBody>
          <a:bodyPr>
            <a:noAutofit/>
          </a:bodyPr>
          <a:lstStyle/>
          <a:p>
            <a:pPr algn="ctr"/>
            <a:r>
              <a:rPr lang="en-GB" sz="3600" b="1" dirty="0">
                <a:solidFill>
                  <a:schemeClr val="accent5"/>
                </a:solidFill>
              </a:rPr>
              <a:t>Timetable</a:t>
            </a:r>
            <a:endParaRPr lang="en-GB" sz="3600" dirty="0"/>
          </a:p>
        </p:txBody>
      </p:sp>
      <p:pic>
        <p:nvPicPr>
          <p:cNvPr id="4"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2923" y="6150788"/>
            <a:ext cx="1819240" cy="7072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9F1770-7AF2-4856-BCC5-0353E5DBDE7B}"/>
              </a:ext>
            </a:extLst>
          </p:cNvPr>
          <p:cNvSpPr txBox="1"/>
          <p:nvPr/>
        </p:nvSpPr>
        <p:spPr>
          <a:xfrm>
            <a:off x="948267" y="1168400"/>
            <a:ext cx="9931400" cy="3139321"/>
          </a:xfrm>
          <a:prstGeom prst="rect">
            <a:avLst/>
          </a:prstGeom>
          <a:noFill/>
        </p:spPr>
        <p:txBody>
          <a:bodyPr wrap="square" rtlCol="0">
            <a:spAutoFit/>
          </a:bodyPr>
          <a:lstStyle/>
          <a:p>
            <a:pPr algn="ctr"/>
            <a:r>
              <a:rPr lang="en-GB" dirty="0"/>
              <a:t>The timetable for all classes will be uploaded onto the website shortly.</a:t>
            </a:r>
          </a:p>
          <a:p>
            <a:endParaRPr lang="en-GB" dirty="0"/>
          </a:p>
          <a:p>
            <a:endParaRPr lang="en-GB" dirty="0"/>
          </a:p>
          <a:p>
            <a:r>
              <a:rPr lang="en-GB" dirty="0">
                <a:solidFill>
                  <a:srgbClr val="FF0000"/>
                </a:solidFill>
              </a:rPr>
              <a:t>PE days:</a:t>
            </a:r>
          </a:p>
          <a:p>
            <a:endParaRPr lang="en-GB" dirty="0">
              <a:solidFill>
                <a:srgbClr val="FF0000"/>
              </a:solidFill>
            </a:endParaRPr>
          </a:p>
          <a:p>
            <a:r>
              <a:rPr lang="en-GB" dirty="0">
                <a:solidFill>
                  <a:srgbClr val="FF0000"/>
                </a:solidFill>
              </a:rPr>
              <a:t>Seacole: Wednesday and Thursday</a:t>
            </a:r>
          </a:p>
          <a:p>
            <a:r>
              <a:rPr lang="en-GB" dirty="0">
                <a:solidFill>
                  <a:srgbClr val="FF0000"/>
                </a:solidFill>
              </a:rPr>
              <a:t>Hawking: Wednesday and Thursday</a:t>
            </a:r>
          </a:p>
          <a:p>
            <a:r>
              <a:rPr lang="en-GB" dirty="0">
                <a:solidFill>
                  <a:srgbClr val="FF0000"/>
                </a:solidFill>
              </a:rPr>
              <a:t>Brunel: Tuesday and Friday</a:t>
            </a:r>
          </a:p>
          <a:p>
            <a:endParaRPr lang="en-GB" dirty="0"/>
          </a:p>
          <a:p>
            <a:endParaRPr lang="en-GB" dirty="0"/>
          </a:p>
          <a:p>
            <a:r>
              <a:rPr lang="en-GB" dirty="0"/>
              <a:t>Children are expected to wear their PE kit to school on the above days.</a:t>
            </a:r>
          </a:p>
        </p:txBody>
      </p:sp>
    </p:spTree>
    <p:extLst>
      <p:ext uri="{BB962C8B-B14F-4D97-AF65-F5344CB8AC3E}">
        <p14:creationId xmlns:p14="http://schemas.microsoft.com/office/powerpoint/2010/main" val="2089551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412" y="165620"/>
            <a:ext cx="10515600" cy="1325563"/>
          </a:xfrm>
        </p:spPr>
        <p:txBody>
          <a:bodyPr/>
          <a:lstStyle/>
          <a:p>
            <a:pPr algn="ctr"/>
            <a:r>
              <a:rPr lang="en-GB" b="1" dirty="0">
                <a:solidFill>
                  <a:schemeClr val="accent5"/>
                </a:solidFill>
              </a:rPr>
              <a:t>English</a:t>
            </a:r>
          </a:p>
        </p:txBody>
      </p:sp>
      <p:sp>
        <p:nvSpPr>
          <p:cNvPr id="3" name="Content Placeholder 2"/>
          <p:cNvSpPr>
            <a:spLocks noGrp="1"/>
          </p:cNvSpPr>
          <p:nvPr>
            <p:ph idx="1"/>
          </p:nvPr>
        </p:nvSpPr>
        <p:spPr>
          <a:xfrm>
            <a:off x="580505" y="1076325"/>
            <a:ext cx="10515600" cy="1143173"/>
          </a:xfrm>
        </p:spPr>
        <p:txBody>
          <a:bodyPr>
            <a:normAutofit/>
          </a:bodyPr>
          <a:lstStyle/>
          <a:p>
            <a:pPr marL="0" indent="0" algn="ctr">
              <a:buNone/>
            </a:pPr>
            <a:r>
              <a:rPr lang="en-GB" sz="2000" dirty="0"/>
              <a:t>Our English curriculum (CUSP) covers reading, writing and spelling. We will have 5 CUSP lessons a week, some of these will be reading and some will be writing (normally 3/2 then swap round the following week). In the afternoons, we will have dedicated lessons for spelling and handwriting.</a:t>
            </a:r>
            <a:endParaRPr lang="en-GB" dirty="0"/>
          </a:p>
          <a:p>
            <a:pPr marL="0" indent="0" algn="ctr">
              <a:buNone/>
            </a:pPr>
            <a:endParaRPr lang="en-GB" dirty="0"/>
          </a:p>
        </p:txBody>
      </p:sp>
      <p:pic>
        <p:nvPicPr>
          <p:cNvPr id="7"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4250" y="5873250"/>
            <a:ext cx="2381924" cy="9259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915026" y="2219498"/>
            <a:ext cx="5457740" cy="3139321"/>
          </a:xfrm>
          <a:prstGeom prst="rect">
            <a:avLst/>
          </a:prstGeom>
          <a:noFill/>
        </p:spPr>
        <p:txBody>
          <a:bodyPr wrap="square" rtlCol="0">
            <a:spAutoFit/>
          </a:bodyPr>
          <a:lstStyle/>
          <a:p>
            <a:pPr algn="l"/>
            <a:r>
              <a:rPr lang="en-US" b="0" i="0" dirty="0">
                <a:solidFill>
                  <a:srgbClr val="222222"/>
                </a:solidFill>
                <a:effectLst/>
              </a:rPr>
              <a:t>Over the course of the Autumn term, we will be reading a variet</a:t>
            </a:r>
            <a:r>
              <a:rPr lang="en-US" dirty="0">
                <a:solidFill>
                  <a:srgbClr val="222222"/>
                </a:solidFill>
              </a:rPr>
              <a:t>y of text and exploring the different themes in the books. We will then be using these texts as inspiration for our writing. </a:t>
            </a:r>
          </a:p>
          <a:p>
            <a:pPr algn="l"/>
            <a:endParaRPr lang="en-US" b="0" i="0" dirty="0">
              <a:solidFill>
                <a:srgbClr val="222222"/>
              </a:solidFill>
              <a:effectLst/>
            </a:endParaRPr>
          </a:p>
          <a:p>
            <a:pPr algn="l"/>
            <a:r>
              <a:rPr lang="en-US" dirty="0">
                <a:solidFill>
                  <a:srgbClr val="222222"/>
                </a:solidFill>
              </a:rPr>
              <a:t>In our writing lessons, we will be exploring a variety of style, format and skills. </a:t>
            </a:r>
          </a:p>
          <a:p>
            <a:pPr algn="l"/>
            <a:endParaRPr lang="en-US" b="0" i="0" dirty="0">
              <a:solidFill>
                <a:srgbClr val="222222"/>
              </a:solidFill>
              <a:effectLst/>
            </a:endParaRPr>
          </a:p>
          <a:p>
            <a:pPr algn="l"/>
            <a:r>
              <a:rPr lang="en-US" dirty="0">
                <a:solidFill>
                  <a:srgbClr val="222222"/>
                </a:solidFill>
              </a:rPr>
              <a:t>We will start our writing lessons by examining and recapping the basics of writing a sentence (word order and punctuation), before writing our creative pieces.</a:t>
            </a:r>
            <a:endParaRPr lang="en-US" b="0" i="0" dirty="0">
              <a:solidFill>
                <a:srgbClr val="222222"/>
              </a:solidFill>
              <a:effectLst/>
            </a:endParaRPr>
          </a:p>
        </p:txBody>
      </p:sp>
      <p:pic>
        <p:nvPicPr>
          <p:cNvPr id="1026" name="Picture 2" descr="Stream Grandad's Island by Julian Butler | Listen online for free on  SoundCloud">
            <a:extLst>
              <a:ext uri="{FF2B5EF4-FFF2-40B4-BE49-F238E27FC236}">
                <a16:creationId xmlns:a16="http://schemas.microsoft.com/office/drawing/2014/main" id="{DCE1F69E-8775-DD36-DB46-7FF011AC0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14" y="2086513"/>
            <a:ext cx="2087379" cy="20873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esop's Fables The Goose that Laid the Golden Eggs and other stories -  Victoria Parker: 9781848109384 - AbeBooks">
            <a:extLst>
              <a:ext uri="{FF2B5EF4-FFF2-40B4-BE49-F238E27FC236}">
                <a16:creationId xmlns:a16="http://schemas.microsoft.com/office/drawing/2014/main" id="{46E712AF-B7BF-6C93-4BD8-C63A4D6F26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0770" y="2148897"/>
            <a:ext cx="1503359" cy="196261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rs Noah's Pockets : Jackie Morris, James Mayhew: Amazon.co.uk: Books">
            <a:extLst>
              <a:ext uri="{FF2B5EF4-FFF2-40B4-BE49-F238E27FC236}">
                <a16:creationId xmlns:a16="http://schemas.microsoft.com/office/drawing/2014/main" id="{D83ECDFC-C126-C436-1CD5-20E7F7EDBC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115" y="4352179"/>
            <a:ext cx="2012778" cy="17611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DDINGTON, THE ORIGINAL STORY OF THE BEAR FROM PERU: Amazon.co.uk: MICHAEL  BOND: 9780007827275: Books">
            <a:extLst>
              <a:ext uri="{FF2B5EF4-FFF2-40B4-BE49-F238E27FC236}">
                <a16:creationId xmlns:a16="http://schemas.microsoft.com/office/drawing/2014/main" id="{A6328A46-6122-D1BC-ADBE-E58157BB08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0770" y="4352179"/>
            <a:ext cx="1515049" cy="18675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CHRISTMAS PINE: a magical story for Christmas by Julia Donaldson,  author of The Gruffalo and Stick Man : Donaldson, Julia, Sandøy, Victoria:  Amazon.co.uk: Books">
            <a:extLst>
              <a:ext uri="{FF2B5EF4-FFF2-40B4-BE49-F238E27FC236}">
                <a16:creationId xmlns:a16="http://schemas.microsoft.com/office/drawing/2014/main" id="{2017B890-C902-077B-09B5-02784B5833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9006" y="3163349"/>
            <a:ext cx="1572687" cy="1981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76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709" y="96651"/>
            <a:ext cx="10515600" cy="1325563"/>
          </a:xfrm>
        </p:spPr>
        <p:txBody>
          <a:bodyPr/>
          <a:lstStyle/>
          <a:p>
            <a:pPr algn="r"/>
            <a:r>
              <a:rPr lang="en-GB" b="1" dirty="0">
                <a:solidFill>
                  <a:schemeClr val="accent5"/>
                </a:solidFill>
              </a:rPr>
              <a:t>Maths</a:t>
            </a:r>
          </a:p>
        </p:txBody>
      </p:sp>
      <p:pic>
        <p:nvPicPr>
          <p:cNvPr id="7" name="Picture 2" descr="https://stewartfleming-bromley.secure-dbprimary.com/bromley/primary/stewartfleming/web/stewart_fleming_primary_scho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1344" y="5928154"/>
            <a:ext cx="2063476" cy="802156"/>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170709" y="4818077"/>
            <a:ext cx="3139066" cy="1912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This term we will be looking at place value, shapes,  addition and subtraction.</a:t>
            </a:r>
          </a:p>
        </p:txBody>
      </p:sp>
      <p:sp>
        <p:nvSpPr>
          <p:cNvPr id="10" name="Rounded Rectangle 9"/>
          <p:cNvSpPr/>
          <p:nvPr/>
        </p:nvSpPr>
        <p:spPr>
          <a:xfrm>
            <a:off x="7392775" y="1181146"/>
            <a:ext cx="4627428" cy="5477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t>In place value we will be looking at:</a:t>
            </a:r>
          </a:p>
          <a:p>
            <a:pPr marL="285750" indent="-285750" algn="ctr">
              <a:buFont typeface="Arial" panose="020B0604020202020204" pitchFamily="34" charset="0"/>
              <a:buChar char="•"/>
            </a:pPr>
            <a:r>
              <a:rPr lang="en-GB" dirty="0"/>
              <a:t>Partitioning numbers</a:t>
            </a:r>
          </a:p>
          <a:p>
            <a:pPr marL="285750" indent="-285750" algn="ctr">
              <a:buFont typeface="Arial" panose="020B0604020202020204" pitchFamily="34" charset="0"/>
              <a:buChar char="•"/>
            </a:pPr>
            <a:r>
              <a:rPr lang="en-GB" dirty="0"/>
              <a:t>Using pace value charts</a:t>
            </a:r>
          </a:p>
          <a:p>
            <a:pPr marL="285750" indent="-285750" algn="ctr">
              <a:buFont typeface="Arial" panose="020B0604020202020204" pitchFamily="34" charset="0"/>
              <a:buChar char="•"/>
            </a:pPr>
            <a:r>
              <a:rPr lang="en-GB" dirty="0"/>
              <a:t>Writing numbers as words </a:t>
            </a:r>
          </a:p>
          <a:p>
            <a:pPr algn="ctr"/>
            <a:endParaRPr lang="en-GB" b="1" u="sng" dirty="0"/>
          </a:p>
          <a:p>
            <a:pPr algn="ctr"/>
            <a:r>
              <a:rPr lang="en-GB" b="1" u="sng" dirty="0"/>
              <a:t>In addition and subtraction we will look at: </a:t>
            </a:r>
          </a:p>
          <a:p>
            <a:pPr marL="285750" indent="-285750" algn="ctr">
              <a:buFont typeface="Arial" panose="020B0604020202020204" pitchFamily="34" charset="0"/>
              <a:buChar char="•"/>
            </a:pPr>
            <a:r>
              <a:rPr lang="en-GB" dirty="0"/>
              <a:t>Adding and subtracting one and two digit numbers away from each other</a:t>
            </a:r>
          </a:p>
          <a:p>
            <a:pPr marL="285750" indent="-285750" algn="ctr">
              <a:buFont typeface="Arial" panose="020B0604020202020204" pitchFamily="34" charset="0"/>
              <a:buChar char="•"/>
            </a:pPr>
            <a:r>
              <a:rPr lang="en-GB" dirty="0"/>
              <a:t>Using symbols to compare numbers </a:t>
            </a:r>
          </a:p>
          <a:p>
            <a:pPr marL="285750" indent="-285750" algn="ctr">
              <a:buFont typeface="Arial" panose="020B0604020202020204" pitchFamily="34" charset="0"/>
              <a:buChar char="•"/>
            </a:pPr>
            <a:r>
              <a:rPr lang="en-GB" dirty="0"/>
              <a:t>Missing number word problems</a:t>
            </a:r>
          </a:p>
          <a:p>
            <a:pPr algn="ctr"/>
            <a:endParaRPr lang="en-GB" dirty="0"/>
          </a:p>
          <a:p>
            <a:pPr algn="ctr"/>
            <a:r>
              <a:rPr lang="en-GB" b="1" u="sng" dirty="0"/>
              <a:t>During shapes we will look at:</a:t>
            </a:r>
          </a:p>
          <a:p>
            <a:pPr marL="285750" indent="-285750" algn="ctr">
              <a:buFont typeface="Arial" panose="020B0604020202020204" pitchFamily="34" charset="0"/>
              <a:buChar char="•"/>
            </a:pPr>
            <a:r>
              <a:rPr lang="en-GB" dirty="0"/>
              <a:t>The differences between 2D and 3D shapes</a:t>
            </a:r>
          </a:p>
          <a:p>
            <a:pPr marL="285750" indent="-285750" algn="ctr">
              <a:buFont typeface="Arial" panose="020B0604020202020204" pitchFamily="34" charset="0"/>
              <a:buChar char="•"/>
            </a:pPr>
            <a:r>
              <a:rPr lang="en-GB" dirty="0"/>
              <a:t>Looking at and counting key features of shapes</a:t>
            </a:r>
          </a:p>
          <a:p>
            <a:pPr marL="285750" indent="-285750" algn="ctr">
              <a:buFont typeface="Arial" panose="020B0604020202020204" pitchFamily="34" charset="0"/>
              <a:buChar char="•"/>
            </a:pPr>
            <a:r>
              <a:rPr lang="en-GB" dirty="0"/>
              <a:t>Using lines of symmetry </a:t>
            </a:r>
          </a:p>
          <a:p>
            <a:pPr algn="ctr"/>
            <a:endParaRPr lang="en-GB" dirty="0"/>
          </a:p>
          <a:p>
            <a:pPr algn="ctr"/>
            <a:endParaRPr lang="en-GB" dirty="0"/>
          </a:p>
        </p:txBody>
      </p:sp>
      <p:pic>
        <p:nvPicPr>
          <p:cNvPr id="5" name="Picture 4"/>
          <p:cNvPicPr>
            <a:picLocks noChangeAspect="1"/>
          </p:cNvPicPr>
          <p:nvPr/>
        </p:nvPicPr>
        <p:blipFill>
          <a:blip r:embed="rId3"/>
          <a:stretch>
            <a:fillRect/>
          </a:stretch>
        </p:blipFill>
        <p:spPr>
          <a:xfrm>
            <a:off x="147027" y="337810"/>
            <a:ext cx="7245748" cy="4098164"/>
          </a:xfrm>
          <a:prstGeom prst="rect">
            <a:avLst/>
          </a:prstGeom>
        </p:spPr>
      </p:pic>
      <p:sp>
        <p:nvSpPr>
          <p:cNvPr id="3" name="Rounded Rectangle 2"/>
          <p:cNvSpPr/>
          <p:nvPr/>
        </p:nvSpPr>
        <p:spPr>
          <a:xfrm>
            <a:off x="127768" y="789710"/>
            <a:ext cx="7265007" cy="1378594"/>
          </a:xfrm>
          <a:prstGeom prst="round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5350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954</TotalTime>
  <Words>1195</Words>
  <Application>Microsoft Office PowerPoint</Application>
  <PresentationFormat>Widescreen</PresentationFormat>
  <Paragraphs>136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Symbol</vt:lpstr>
      <vt:lpstr>Office Theme</vt:lpstr>
      <vt:lpstr>Good Morning! Welcome to Year 2 Curriculum Meeting</vt:lpstr>
      <vt:lpstr>Year 2 Team</vt:lpstr>
      <vt:lpstr>School Vision</vt:lpstr>
      <vt:lpstr>               Soft Start Morning 8:45 – 9:00</vt:lpstr>
      <vt:lpstr>PowerPoint Presentation</vt:lpstr>
      <vt:lpstr>Curriculum Offer at Stewart Fleming</vt:lpstr>
      <vt:lpstr>Timetable</vt:lpstr>
      <vt:lpstr>English</vt:lpstr>
      <vt:lpstr>Maths</vt:lpstr>
      <vt:lpstr>Maths</vt:lpstr>
      <vt:lpstr>IPC Topics:  Brainwave and From A to B</vt:lpstr>
      <vt:lpstr>PowerPoint Presentation</vt:lpstr>
      <vt:lpstr>Curriculum Letter</vt:lpstr>
      <vt:lpstr>Homework</vt:lpstr>
      <vt:lpstr>Spelling homework</vt:lpstr>
      <vt:lpstr>Timestables homework</vt:lpstr>
      <vt:lpstr>Parental Engagement</vt:lpstr>
      <vt:lpstr>Questions?</vt:lpstr>
    </vt:vector>
  </TitlesOfParts>
  <Company>Stewart Fleming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Lincoln</dc:creator>
  <cp:lastModifiedBy>Lily Powell</cp:lastModifiedBy>
  <cp:revision>62</cp:revision>
  <dcterms:created xsi:type="dcterms:W3CDTF">2022-09-05T06:46:48Z</dcterms:created>
  <dcterms:modified xsi:type="dcterms:W3CDTF">2025-09-04T09:20:31Z</dcterms:modified>
</cp:coreProperties>
</file>