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4" r:id="rId3"/>
    <p:sldId id="286" r:id="rId4"/>
    <p:sldId id="291" r:id="rId5"/>
    <p:sldId id="283" r:id="rId6"/>
    <p:sldId id="285" r:id="rId7"/>
    <p:sldId id="265" r:id="rId8"/>
    <p:sldId id="263" r:id="rId9"/>
    <p:sldId id="268" r:id="rId10"/>
    <p:sldId id="280" r:id="rId11"/>
    <p:sldId id="290" r:id="rId12"/>
    <p:sldId id="269" r:id="rId13"/>
    <p:sldId id="270" r:id="rId14"/>
    <p:sldId id="271" r:id="rId15"/>
    <p:sldId id="275" r:id="rId16"/>
    <p:sldId id="289" r:id="rId17"/>
    <p:sldId id="276"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9" d="100"/>
          <a:sy n="89"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5A39BB-BA69-4D50-9F9E-BB8C74D9AEB8}" type="datetimeFigureOut">
              <a:rPr lang="en-GB" smtClean="0"/>
              <a:t>29/08/2025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8990D3-2262-4286-AE80-4DDE6A0C502B}" type="slidenum">
              <a:rPr lang="en-GB" smtClean="0"/>
              <a:t>‹#›</a:t>
            </a:fld>
            <a:endParaRPr lang="en-GB"/>
          </a:p>
        </p:txBody>
      </p:sp>
    </p:spTree>
    <p:extLst>
      <p:ext uri="{BB962C8B-B14F-4D97-AF65-F5344CB8AC3E}">
        <p14:creationId xmlns:p14="http://schemas.microsoft.com/office/powerpoint/2010/main" val="3766451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29/08/2025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980880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29/08/2025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171993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29/08/2025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61073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29/08/2025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84973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35E2E8-8392-4ACA-82C4-12478E245FDD}" type="datetimeFigureOut">
              <a:rPr lang="en-GB" smtClean="0"/>
              <a:t>29/08/2025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97420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35E2E8-8392-4ACA-82C4-12478E245FDD}" type="datetimeFigureOut">
              <a:rPr lang="en-GB" smtClean="0"/>
              <a:t>29/08/2025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6621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35E2E8-8392-4ACA-82C4-12478E245FDD}" type="datetimeFigureOut">
              <a:rPr lang="en-GB" smtClean="0"/>
              <a:t>29/08/2025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928993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35E2E8-8392-4ACA-82C4-12478E245FDD}" type="datetimeFigureOut">
              <a:rPr lang="en-GB" smtClean="0"/>
              <a:t>29/08/2025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429171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5E2E8-8392-4ACA-82C4-12478E245FDD}" type="datetimeFigureOut">
              <a:rPr lang="en-GB" smtClean="0"/>
              <a:t>29/08/2025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148798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35E2E8-8392-4ACA-82C4-12478E245FDD}" type="datetimeFigureOut">
              <a:rPr lang="en-GB" smtClean="0"/>
              <a:t>29/08/2025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358209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35E2E8-8392-4ACA-82C4-12478E245FDD}" type="datetimeFigureOut">
              <a:rPr lang="en-GB" smtClean="0"/>
              <a:t>29/08/2025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3702177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5E2E8-8392-4ACA-82C4-12478E245FDD}" type="datetimeFigureOut">
              <a:rPr lang="en-GB" smtClean="0"/>
              <a:t>29/08/2025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9EEDB-3E9A-44A4-99BD-FE482DDE1493}" type="slidenum">
              <a:rPr lang="en-GB" smtClean="0"/>
              <a:t>‹#›</a:t>
            </a:fld>
            <a:endParaRPr lang="en-GB"/>
          </a:p>
        </p:txBody>
      </p:sp>
    </p:spTree>
    <p:extLst>
      <p:ext uri="{BB962C8B-B14F-4D97-AF65-F5344CB8AC3E}">
        <p14:creationId xmlns:p14="http://schemas.microsoft.com/office/powerpoint/2010/main" val="4227717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hiteroseeducation.com/parent-pupil-resources/maths/home-learning?year=year-5-new"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spcc.org.uk/keeping-children-safe/online-safety/online-safety-blog/2023-01-12-is-whatsapp-safe-for-my-chil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5400" b="1" dirty="0">
                <a:solidFill>
                  <a:schemeClr val="accent5"/>
                </a:solidFill>
              </a:rPr>
              <a:t>Good Morning!</a:t>
            </a:r>
            <a:br>
              <a:rPr lang="en-GB" sz="5400" b="1" dirty="0">
                <a:solidFill>
                  <a:schemeClr val="accent5"/>
                </a:solidFill>
              </a:rPr>
            </a:br>
            <a:r>
              <a:rPr lang="en-GB" sz="5400" b="1" dirty="0">
                <a:solidFill>
                  <a:schemeClr val="accent5"/>
                </a:solidFill>
              </a:rPr>
              <a:t>Welcome to Year 5 Curriculum Meeting</a:t>
            </a:r>
            <a:endParaRPr lang="en-GB" sz="5400" dirty="0"/>
          </a:p>
        </p:txBody>
      </p:sp>
      <p:sp>
        <p:nvSpPr>
          <p:cNvPr id="3" name="Subtitle 2"/>
          <p:cNvSpPr>
            <a:spLocks noGrp="1"/>
          </p:cNvSpPr>
          <p:nvPr>
            <p:ph type="subTitle" idx="1"/>
          </p:nvPr>
        </p:nvSpPr>
        <p:spPr/>
        <p:txBody>
          <a:bodyPr/>
          <a:lstStyle/>
          <a:p>
            <a:endParaRPr lang="en-GB" dirty="0"/>
          </a:p>
        </p:txBody>
      </p:sp>
      <p:pic>
        <p:nvPicPr>
          <p:cNvPr id="4"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7698" y="3812388"/>
            <a:ext cx="5213130" cy="2026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972228" y="0"/>
            <a:ext cx="4764050" cy="1202284"/>
          </a:xfrm>
          <a:prstGeom prst="rect">
            <a:avLst/>
          </a:prstGeom>
        </p:spPr>
      </p:pic>
    </p:spTree>
    <p:extLst>
      <p:ext uri="{BB962C8B-B14F-4D97-AF65-F5344CB8AC3E}">
        <p14:creationId xmlns:p14="http://schemas.microsoft.com/office/powerpoint/2010/main" val="3196161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English</a:t>
            </a:r>
          </a:p>
        </p:txBody>
      </p:sp>
      <p:sp>
        <p:nvSpPr>
          <p:cNvPr id="3" name="Content Placeholder 2"/>
          <p:cNvSpPr>
            <a:spLocks noGrp="1"/>
          </p:cNvSpPr>
          <p:nvPr>
            <p:ph idx="1"/>
          </p:nvPr>
        </p:nvSpPr>
        <p:spPr>
          <a:xfrm>
            <a:off x="838200" y="1282188"/>
            <a:ext cx="10515600" cy="4351338"/>
          </a:xfrm>
        </p:spPr>
        <p:txBody>
          <a:bodyPr/>
          <a:lstStyle/>
          <a:p>
            <a:pPr marL="0" indent="0">
              <a:buNone/>
            </a:pPr>
            <a:r>
              <a:rPr lang="en-GB" dirty="0"/>
              <a:t>Next half term, Year 5 will be studying the book ‘Secrets of a Sun King’ which follows a journey to deliver a package to Egypt. </a:t>
            </a:r>
          </a:p>
          <a:p>
            <a:pPr marL="0" indent="0">
              <a:buNone/>
            </a:pPr>
            <a:endParaRPr lang="en-GB" dirty="0"/>
          </a:p>
          <a:p>
            <a:pPr marL="0" indent="0">
              <a:buNone/>
            </a:pPr>
            <a:endParaRPr lang="en-GB" dirty="0"/>
          </a:p>
        </p:txBody>
      </p:sp>
      <p:pic>
        <p:nvPicPr>
          <p:cNvPr id="7"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4250" y="5873250"/>
            <a:ext cx="2381924" cy="9259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954678" y="2488158"/>
            <a:ext cx="6814162" cy="2677656"/>
          </a:xfrm>
          <a:prstGeom prst="rect">
            <a:avLst/>
          </a:prstGeom>
          <a:noFill/>
        </p:spPr>
        <p:txBody>
          <a:bodyPr wrap="square" rtlCol="0">
            <a:spAutoFit/>
          </a:bodyPr>
          <a:lstStyle/>
          <a:p>
            <a:pPr algn="ctr"/>
            <a:r>
              <a:rPr lang="en-GB" sz="2800" dirty="0"/>
              <a:t>Within English lessons, children will be exploring:</a:t>
            </a:r>
          </a:p>
          <a:p>
            <a:pPr marL="285750" indent="-285750" algn="ctr">
              <a:buFont typeface="Arial" panose="020B0604020202020204" pitchFamily="34" charset="0"/>
              <a:buChar char="•"/>
            </a:pPr>
            <a:r>
              <a:rPr lang="en-GB" sz="2800" dirty="0"/>
              <a:t>Dialogue in narrative and use of appropriate punctuation</a:t>
            </a:r>
          </a:p>
          <a:p>
            <a:pPr marL="285750" indent="-285750" algn="ctr">
              <a:buFont typeface="Arial" panose="020B0604020202020204" pitchFamily="34" charset="0"/>
              <a:buChar char="•"/>
            </a:pPr>
            <a:r>
              <a:rPr lang="en-GB" sz="2800" dirty="0"/>
              <a:t>Poems which explore form </a:t>
            </a:r>
          </a:p>
          <a:p>
            <a:pPr marL="285750" indent="-285750" algn="ctr">
              <a:buFont typeface="Arial" panose="020B0604020202020204" pitchFamily="34" charset="0"/>
              <a:buChar char="•"/>
            </a:pPr>
            <a:r>
              <a:rPr lang="en-GB" sz="2800" dirty="0"/>
              <a:t>Balanced arguments </a:t>
            </a:r>
          </a:p>
        </p:txBody>
      </p:sp>
      <p:sp>
        <p:nvSpPr>
          <p:cNvPr id="4" name="AutoShape 2" descr="Secrets of a Sun King: 'THE QUEEN OF HISTORICAL FICTION' Guardian: 1:  Amazon.co.uk: Carroll, Emma: 9780571328499: Boo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stretch>
            <a:fillRect/>
          </a:stretch>
        </p:blipFill>
        <p:spPr>
          <a:xfrm>
            <a:off x="460375" y="2463279"/>
            <a:ext cx="1918652" cy="2946880"/>
          </a:xfrm>
          <a:prstGeom prst="rect">
            <a:avLst/>
          </a:prstGeom>
        </p:spPr>
      </p:pic>
      <p:pic>
        <p:nvPicPr>
          <p:cNvPr id="2052" name="Picture 4" descr="Kipling Poem IF Poem by Rudyard Kipling Art Print IF Poem If Poem When Poem  Wall Art If You Can If by Kipling Poem (11 x 14, Blueprint) : Amazon.de:  Home &amp; Kitch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68840" y="2421428"/>
            <a:ext cx="1918652" cy="298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119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338"/>
            <a:ext cx="10515600" cy="1325563"/>
          </a:xfrm>
        </p:spPr>
        <p:txBody>
          <a:bodyPr/>
          <a:lstStyle/>
          <a:p>
            <a:pPr algn="ctr"/>
            <a:r>
              <a:rPr lang="en-GB" b="1" dirty="0">
                <a:solidFill>
                  <a:schemeClr val="accent5"/>
                </a:solidFill>
              </a:rPr>
              <a:t>Reading and spellings</a:t>
            </a:r>
          </a:p>
        </p:txBody>
      </p:sp>
      <p:sp>
        <p:nvSpPr>
          <p:cNvPr id="3" name="Content Placeholder 2"/>
          <p:cNvSpPr>
            <a:spLocks noGrp="1"/>
          </p:cNvSpPr>
          <p:nvPr>
            <p:ph idx="1"/>
          </p:nvPr>
        </p:nvSpPr>
        <p:spPr>
          <a:xfrm>
            <a:off x="155575" y="1282188"/>
            <a:ext cx="6528698" cy="4591062"/>
          </a:xfrm>
        </p:spPr>
        <p:txBody>
          <a:bodyPr>
            <a:normAutofit fontScale="62500" lnSpcReduction="20000"/>
          </a:bodyPr>
          <a:lstStyle/>
          <a:p>
            <a:pPr marL="0" indent="0">
              <a:buNone/>
            </a:pPr>
            <a:r>
              <a:rPr lang="en-GB" sz="3400" dirty="0"/>
              <a:t>Children are still expected to read and comment 3x per week. </a:t>
            </a:r>
          </a:p>
          <a:p>
            <a:pPr marL="0" indent="0">
              <a:buNone/>
            </a:pPr>
            <a:endParaRPr lang="en-GB" sz="3400" dirty="0"/>
          </a:p>
          <a:p>
            <a:pPr marL="0" indent="0">
              <a:buNone/>
            </a:pPr>
            <a:r>
              <a:rPr lang="en-GB" sz="3400" dirty="0"/>
              <a:t>Comments should be written by the child or adult and focus on things that they have enjoyed, struggled with, summaries and predictions. We love to see a range of texts being explored.</a:t>
            </a:r>
          </a:p>
          <a:p>
            <a:pPr marL="0" indent="0">
              <a:buNone/>
            </a:pPr>
            <a:endParaRPr lang="en-GB" sz="3400" dirty="0"/>
          </a:p>
          <a:p>
            <a:pPr marL="0" indent="0">
              <a:buNone/>
            </a:pPr>
            <a:r>
              <a:rPr lang="en-GB" sz="3400" dirty="0"/>
              <a:t>Spellings will now be weekly and tasks will be stuck into homework books. See example. </a:t>
            </a:r>
          </a:p>
          <a:p>
            <a:pPr marL="0" indent="0">
              <a:buNone/>
            </a:pPr>
            <a:endParaRPr lang="en-GB" sz="3400" dirty="0"/>
          </a:p>
          <a:p>
            <a:pPr marL="0" indent="0">
              <a:buNone/>
            </a:pPr>
            <a:r>
              <a:rPr lang="en-GB" sz="3400" dirty="0"/>
              <a:t>When completing spellings homework, we do encourage children to use a physical dictionary if they are unsure how to spell a word. If they don’t have access to a dictionary, online dictionaries can also be used to support them. </a:t>
            </a:r>
          </a:p>
          <a:p>
            <a:pPr marL="0" indent="0">
              <a:buNone/>
            </a:pPr>
            <a:endParaRPr lang="en-GB" dirty="0"/>
          </a:p>
        </p:txBody>
      </p:sp>
      <p:pic>
        <p:nvPicPr>
          <p:cNvPr id="7"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4250" y="5873250"/>
            <a:ext cx="2381924" cy="92595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Secrets of a Sun King: 'THE QUEEN OF HISTORICAL FICTION' Guardian: 1:  Amazon.co.uk: Carroll, Emma: 9780571328499: Boo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6684273" y="1244406"/>
            <a:ext cx="5044812" cy="4389120"/>
          </a:xfrm>
          <a:prstGeom prst="rect">
            <a:avLst/>
          </a:prstGeom>
        </p:spPr>
      </p:pic>
    </p:spTree>
    <p:extLst>
      <p:ext uri="{BB962C8B-B14F-4D97-AF65-F5344CB8AC3E}">
        <p14:creationId xmlns:p14="http://schemas.microsoft.com/office/powerpoint/2010/main" val="2091786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Maths</a:t>
            </a: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pic>
        <p:nvPicPr>
          <p:cNvPr id="7"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6001" y="5777679"/>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a:srcRect b="7339"/>
          <a:stretch/>
        </p:blipFill>
        <p:spPr>
          <a:xfrm>
            <a:off x="505387" y="1470255"/>
            <a:ext cx="11181226" cy="2287098"/>
          </a:xfrm>
          <a:prstGeom prst="rect">
            <a:avLst/>
          </a:prstGeom>
        </p:spPr>
      </p:pic>
      <p:sp>
        <p:nvSpPr>
          <p:cNvPr id="4" name="TextBox 3"/>
          <p:cNvSpPr txBox="1"/>
          <p:nvPr/>
        </p:nvSpPr>
        <p:spPr>
          <a:xfrm>
            <a:off x="615141" y="4927847"/>
            <a:ext cx="10133215" cy="646331"/>
          </a:xfrm>
          <a:prstGeom prst="rect">
            <a:avLst/>
          </a:prstGeom>
          <a:noFill/>
        </p:spPr>
        <p:txBody>
          <a:bodyPr wrap="square" rtlCol="0">
            <a:spAutoFit/>
          </a:bodyPr>
          <a:lstStyle/>
          <a:p>
            <a:r>
              <a:rPr lang="en-GB" dirty="0">
                <a:hlinkClick r:id="rId4"/>
              </a:rPr>
              <a:t>https://whiteroseeducation.com/parent-pupil-resources/maths/home-learning?year=year-5-new</a:t>
            </a:r>
            <a:endParaRPr lang="en-GB" dirty="0"/>
          </a:p>
          <a:p>
            <a:endParaRPr lang="en-GB" dirty="0"/>
          </a:p>
        </p:txBody>
      </p:sp>
    </p:spTree>
    <p:extLst>
      <p:ext uri="{BB962C8B-B14F-4D97-AF65-F5344CB8AC3E}">
        <p14:creationId xmlns:p14="http://schemas.microsoft.com/office/powerpoint/2010/main" val="2625350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Maths</a:t>
            </a: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5" name="Down Arrow 4"/>
          <p:cNvSpPr/>
          <p:nvPr/>
        </p:nvSpPr>
        <p:spPr>
          <a:xfrm rot="3858262">
            <a:off x="7509805" y="3721312"/>
            <a:ext cx="588580" cy="14497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8716603" y="3279877"/>
            <a:ext cx="3139066" cy="1912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Every lesson, children are exposed to reasoning and </a:t>
            </a:r>
            <a:r>
              <a:rPr lang="en-GB"/>
              <a:t>problem solving.</a:t>
            </a:r>
            <a:endParaRPr lang="en-GB" dirty="0"/>
          </a:p>
        </p:txBody>
      </p:sp>
      <p:pic>
        <p:nvPicPr>
          <p:cNvPr id="8"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2" y="5495871"/>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A79AF2A-F89D-490B-9231-4FA1F4E1B614}"/>
              </a:ext>
            </a:extLst>
          </p:cNvPr>
          <p:cNvPicPr>
            <a:picLocks noChangeAspect="1"/>
          </p:cNvPicPr>
          <p:nvPr/>
        </p:nvPicPr>
        <p:blipFill rotWithShape="1">
          <a:blip r:embed="rId3"/>
          <a:srcRect l="5498" t="6608" r="18001" b="42507"/>
          <a:stretch/>
        </p:blipFill>
        <p:spPr>
          <a:xfrm>
            <a:off x="239405" y="1539877"/>
            <a:ext cx="5304227" cy="2496106"/>
          </a:xfrm>
          <a:prstGeom prst="rect">
            <a:avLst/>
          </a:prstGeom>
        </p:spPr>
      </p:pic>
      <p:pic>
        <p:nvPicPr>
          <p:cNvPr id="10" name="Picture 9">
            <a:extLst>
              <a:ext uri="{FF2B5EF4-FFF2-40B4-BE49-F238E27FC236}">
                <a16:creationId xmlns:a16="http://schemas.microsoft.com/office/drawing/2014/main" id="{F5872DC7-4E6A-8BE7-BAD2-B703CC594E22}"/>
              </a:ext>
            </a:extLst>
          </p:cNvPr>
          <p:cNvPicPr>
            <a:picLocks noChangeAspect="1"/>
          </p:cNvPicPr>
          <p:nvPr/>
        </p:nvPicPr>
        <p:blipFill rotWithShape="1">
          <a:blip r:embed="rId4"/>
          <a:srcRect l="4228" t="10351" r="21931" b="40165"/>
          <a:stretch/>
        </p:blipFill>
        <p:spPr>
          <a:xfrm>
            <a:off x="993502" y="3669266"/>
            <a:ext cx="5963935" cy="3082937"/>
          </a:xfrm>
          <a:prstGeom prst="rect">
            <a:avLst/>
          </a:prstGeom>
        </p:spPr>
      </p:pic>
      <p:sp>
        <p:nvSpPr>
          <p:cNvPr id="11" name="Down Arrow 10"/>
          <p:cNvSpPr/>
          <p:nvPr/>
        </p:nvSpPr>
        <p:spPr>
          <a:xfrm rot="7085419">
            <a:off x="6659636" y="1323279"/>
            <a:ext cx="588580" cy="34098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4080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IPC Topic:  Space Scientists</a:t>
            </a:r>
          </a:p>
        </p:txBody>
      </p:sp>
      <p:sp>
        <p:nvSpPr>
          <p:cNvPr id="3" name="Content Placeholder 2"/>
          <p:cNvSpPr>
            <a:spLocks noGrp="1"/>
          </p:cNvSpPr>
          <p:nvPr>
            <p:ph idx="1"/>
          </p:nvPr>
        </p:nvSpPr>
        <p:spPr>
          <a:xfrm>
            <a:off x="381000" y="2286000"/>
            <a:ext cx="2827563" cy="3455602"/>
          </a:xfrm>
        </p:spPr>
        <p:txBody>
          <a:bodyPr/>
          <a:lstStyle/>
          <a:p>
            <a:pPr marL="0" indent="0" algn="ctr">
              <a:buNone/>
            </a:pPr>
            <a:r>
              <a:rPr lang="en-GB" dirty="0"/>
              <a:t>This topic covers a range of subjects such as Geography, Science, DT, History and Art. </a:t>
            </a:r>
          </a:p>
        </p:txBody>
      </p:sp>
      <p:pic>
        <p:nvPicPr>
          <p:cNvPr id="7"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3772" y="5932050"/>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b="15772"/>
          <a:stretch/>
        </p:blipFill>
        <p:spPr>
          <a:xfrm>
            <a:off x="3665763" y="1260503"/>
            <a:ext cx="7908472" cy="4481099"/>
          </a:xfrm>
          <a:prstGeom prst="rect">
            <a:avLst/>
          </a:prstGeom>
        </p:spPr>
      </p:pic>
    </p:spTree>
    <p:extLst>
      <p:ext uri="{BB962C8B-B14F-4D97-AF65-F5344CB8AC3E}">
        <p14:creationId xmlns:p14="http://schemas.microsoft.com/office/powerpoint/2010/main" val="1147328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82493"/>
            <a:ext cx="10515600" cy="657340"/>
          </a:xfrm>
        </p:spPr>
        <p:txBody>
          <a:bodyPr>
            <a:normAutofit fontScale="90000"/>
          </a:bodyPr>
          <a:lstStyle/>
          <a:p>
            <a:pPr algn="ctr"/>
            <a:r>
              <a:rPr lang="en-GB" b="1" dirty="0">
                <a:solidFill>
                  <a:schemeClr val="accent5"/>
                </a:solidFill>
              </a:rPr>
              <a:t>Homework</a:t>
            </a:r>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561" y="5713988"/>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B59C5D8-64CF-4F90-850B-69001313B109}"/>
              </a:ext>
            </a:extLst>
          </p:cNvPr>
          <p:cNvPicPr>
            <a:picLocks noChangeAspect="1"/>
          </p:cNvPicPr>
          <p:nvPr/>
        </p:nvPicPr>
        <p:blipFill>
          <a:blip r:embed="rId3"/>
          <a:stretch>
            <a:fillRect/>
          </a:stretch>
        </p:blipFill>
        <p:spPr>
          <a:xfrm>
            <a:off x="199392" y="739833"/>
            <a:ext cx="7468642" cy="5868219"/>
          </a:xfrm>
          <a:prstGeom prst="rect">
            <a:avLst/>
          </a:prstGeom>
        </p:spPr>
      </p:pic>
      <p:pic>
        <p:nvPicPr>
          <p:cNvPr id="9" name="Picture 8">
            <a:extLst>
              <a:ext uri="{FF2B5EF4-FFF2-40B4-BE49-F238E27FC236}">
                <a16:creationId xmlns:a16="http://schemas.microsoft.com/office/drawing/2014/main" id="{D9FA095B-29B4-407F-8375-4BE659492F82}"/>
              </a:ext>
            </a:extLst>
          </p:cNvPr>
          <p:cNvPicPr>
            <a:picLocks noChangeAspect="1"/>
          </p:cNvPicPr>
          <p:nvPr/>
        </p:nvPicPr>
        <p:blipFill>
          <a:blip r:embed="rId4"/>
          <a:stretch>
            <a:fillRect/>
          </a:stretch>
        </p:blipFill>
        <p:spPr>
          <a:xfrm>
            <a:off x="6690501" y="2243006"/>
            <a:ext cx="5640833" cy="4286848"/>
          </a:xfrm>
          <a:prstGeom prst="rect">
            <a:avLst/>
          </a:prstGeom>
        </p:spPr>
      </p:pic>
    </p:spTree>
    <p:extLst>
      <p:ext uri="{BB962C8B-B14F-4D97-AF65-F5344CB8AC3E}">
        <p14:creationId xmlns:p14="http://schemas.microsoft.com/office/powerpoint/2010/main" val="285426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38A43-9072-4C19-A0C6-DB8BF76B1B4A}"/>
              </a:ext>
            </a:extLst>
          </p:cNvPr>
          <p:cNvSpPr>
            <a:spLocks noGrp="1"/>
          </p:cNvSpPr>
          <p:nvPr>
            <p:ph type="title"/>
          </p:nvPr>
        </p:nvSpPr>
        <p:spPr/>
        <p:txBody>
          <a:bodyPr/>
          <a:lstStyle/>
          <a:p>
            <a:r>
              <a:rPr lang="en-GB">
                <a:solidFill>
                  <a:schemeClr val="accent1">
                    <a:lumMod val="75000"/>
                  </a:schemeClr>
                </a:solidFill>
              </a:rPr>
              <a:t>P.E. </a:t>
            </a:r>
            <a:r>
              <a:rPr lang="en-GB" dirty="0">
                <a:solidFill>
                  <a:schemeClr val="accent1">
                    <a:lumMod val="75000"/>
                  </a:schemeClr>
                </a:solidFill>
              </a:rPr>
              <a:t>days</a:t>
            </a:r>
          </a:p>
        </p:txBody>
      </p:sp>
      <p:sp>
        <p:nvSpPr>
          <p:cNvPr id="3" name="Content Placeholder 2">
            <a:extLst>
              <a:ext uri="{FF2B5EF4-FFF2-40B4-BE49-F238E27FC236}">
                <a16:creationId xmlns:a16="http://schemas.microsoft.com/office/drawing/2014/main" id="{065BF0D7-3D8F-429D-9163-5F04FD484AA6}"/>
              </a:ext>
            </a:extLst>
          </p:cNvPr>
          <p:cNvSpPr>
            <a:spLocks noGrp="1"/>
          </p:cNvSpPr>
          <p:nvPr>
            <p:ph idx="1"/>
          </p:nvPr>
        </p:nvSpPr>
        <p:spPr/>
        <p:txBody>
          <a:bodyPr/>
          <a:lstStyle/>
          <a:p>
            <a:pPr marL="0" indent="0">
              <a:buNone/>
            </a:pPr>
            <a:r>
              <a:rPr lang="en-GB" dirty="0"/>
              <a:t>Wright- Wednesday &amp; Friday</a:t>
            </a:r>
          </a:p>
          <a:p>
            <a:pPr marL="0" indent="0">
              <a:buNone/>
            </a:pPr>
            <a:r>
              <a:rPr lang="en-GB" dirty="0"/>
              <a:t>Hepworth- Monday &amp; Friday</a:t>
            </a:r>
          </a:p>
          <a:p>
            <a:pPr marL="0" indent="0">
              <a:buNone/>
            </a:pPr>
            <a:r>
              <a:rPr lang="en-GB" dirty="0"/>
              <a:t>Mercury- Monday &amp; Friday</a:t>
            </a:r>
          </a:p>
        </p:txBody>
      </p:sp>
    </p:spTree>
    <p:extLst>
      <p:ext uri="{BB962C8B-B14F-4D97-AF65-F5344CB8AC3E}">
        <p14:creationId xmlns:p14="http://schemas.microsoft.com/office/powerpoint/2010/main" val="2326551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solidFill>
                  <a:schemeClr val="accent5"/>
                </a:solidFill>
              </a:rPr>
              <a:t>Parental Engagement</a:t>
            </a:r>
          </a:p>
        </p:txBody>
      </p:sp>
      <p:sp>
        <p:nvSpPr>
          <p:cNvPr id="5" name="Content Placeholder 4"/>
          <p:cNvSpPr>
            <a:spLocks noGrp="1"/>
          </p:cNvSpPr>
          <p:nvPr>
            <p:ph idx="1"/>
          </p:nvPr>
        </p:nvSpPr>
        <p:spPr>
          <a:xfrm>
            <a:off x="838200" y="1526669"/>
            <a:ext cx="10515600" cy="4351338"/>
          </a:xfrm>
        </p:spPr>
        <p:txBody>
          <a:bodyPr>
            <a:normAutofit fontScale="70000" lnSpcReduction="20000"/>
          </a:bodyPr>
          <a:lstStyle/>
          <a:p>
            <a:pPr marL="0" indent="0">
              <a:buNone/>
            </a:pPr>
            <a:r>
              <a:rPr lang="en-GB" dirty="0"/>
              <a:t>Trip:</a:t>
            </a:r>
          </a:p>
          <a:p>
            <a:pPr marL="0" indent="0">
              <a:buNone/>
            </a:pPr>
            <a:r>
              <a:rPr lang="en-GB" dirty="0"/>
              <a:t>Science Museum- 24</a:t>
            </a:r>
            <a:r>
              <a:rPr lang="en-GB" baseline="30000" dirty="0"/>
              <a:t>th</a:t>
            </a:r>
            <a:r>
              <a:rPr lang="en-GB" dirty="0"/>
              <a:t> September 2025 – </a:t>
            </a:r>
            <a:r>
              <a:rPr lang="en-GB" dirty="0">
                <a:solidFill>
                  <a:srgbClr val="FF0000"/>
                </a:solidFill>
              </a:rPr>
              <a:t>the trip relies on your generous support, so please do let us know if you are able to accompany us.</a:t>
            </a:r>
          </a:p>
          <a:p>
            <a:pPr marL="0" indent="0">
              <a:buNone/>
            </a:pPr>
            <a:endParaRPr lang="en-GB" dirty="0"/>
          </a:p>
          <a:p>
            <a:pPr marL="0" indent="0">
              <a:buNone/>
            </a:pPr>
            <a:r>
              <a:rPr lang="en-GB" dirty="0"/>
              <a:t>Dates to be aware of: </a:t>
            </a:r>
          </a:p>
          <a:p>
            <a:pPr marL="0" indent="0">
              <a:buNone/>
            </a:pPr>
            <a:r>
              <a:rPr lang="en-GB" dirty="0"/>
              <a:t>individual and sibling photos – 8</a:t>
            </a:r>
            <a:r>
              <a:rPr lang="en-GB" baseline="30000" dirty="0"/>
              <a:t>th</a:t>
            </a:r>
            <a:r>
              <a:rPr lang="en-GB" dirty="0"/>
              <a:t> October 2025 </a:t>
            </a:r>
          </a:p>
          <a:p>
            <a:pPr marL="0" indent="0">
              <a:buNone/>
            </a:pPr>
            <a:r>
              <a:rPr lang="en-GB" dirty="0"/>
              <a:t>Parent’s evening – 14</a:t>
            </a:r>
            <a:r>
              <a:rPr lang="en-GB" baseline="30000" dirty="0"/>
              <a:t>th &amp; 15th </a:t>
            </a:r>
            <a:r>
              <a:rPr lang="en-GB" dirty="0"/>
              <a:t> October 2025</a:t>
            </a:r>
          </a:p>
          <a:p>
            <a:pPr marL="0" indent="0">
              <a:buNone/>
            </a:pPr>
            <a:r>
              <a:rPr lang="en-GB" dirty="0"/>
              <a:t>KS2 Reading morning – 16</a:t>
            </a:r>
            <a:r>
              <a:rPr lang="en-GB" baseline="30000" dirty="0"/>
              <a:t>th</a:t>
            </a:r>
            <a:r>
              <a:rPr lang="en-GB" dirty="0"/>
              <a:t> October 2025</a:t>
            </a:r>
          </a:p>
          <a:p>
            <a:pPr marL="0" indent="0">
              <a:buNone/>
            </a:pPr>
            <a:endParaRPr lang="en-GB" dirty="0"/>
          </a:p>
          <a:p>
            <a:pPr marL="0" indent="0">
              <a:buNone/>
            </a:pPr>
            <a:r>
              <a:rPr lang="en-GB" b="1" dirty="0"/>
              <a:t>Although a while away, the Year 5 residential is Wednesday 15</a:t>
            </a:r>
            <a:r>
              <a:rPr lang="en-GB" b="1" baseline="30000" dirty="0"/>
              <a:t>th</a:t>
            </a:r>
            <a:r>
              <a:rPr lang="en-GB" b="1" dirty="0"/>
              <a:t> April- Friday 17</a:t>
            </a:r>
            <a:r>
              <a:rPr lang="en-GB" b="1" baseline="30000" dirty="0"/>
              <a:t>th</a:t>
            </a:r>
            <a:r>
              <a:rPr lang="en-GB" b="1" dirty="0"/>
              <a:t> April. Correspondence around this will follow in the next week.</a:t>
            </a:r>
          </a:p>
          <a:p>
            <a:pPr marL="0" indent="0">
              <a:buNone/>
            </a:pPr>
            <a:endParaRPr lang="en-GB" dirty="0"/>
          </a:p>
          <a:p>
            <a:pPr marL="0" indent="0">
              <a:buNone/>
            </a:pPr>
            <a:r>
              <a:rPr lang="en-GB" dirty="0"/>
              <a:t>All events can be found on the parent calendar.</a:t>
            </a:r>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561" y="5713988"/>
            <a:ext cx="2381924" cy="9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49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solidFill>
                  <a:schemeClr val="accent5"/>
                </a:solidFill>
              </a:rPr>
              <a:t>Questions?</a:t>
            </a:r>
          </a:p>
        </p:txBody>
      </p:sp>
      <p:sp>
        <p:nvSpPr>
          <p:cNvPr id="5" name="Content Placeholder 4"/>
          <p:cNvSpPr>
            <a:spLocks noGrp="1"/>
          </p:cNvSpPr>
          <p:nvPr>
            <p:ph idx="1"/>
          </p:nvPr>
        </p:nvSpPr>
        <p:spPr/>
        <p:txBody>
          <a:bodyPr/>
          <a:lstStyle/>
          <a:p>
            <a:pPr marL="0" indent="0">
              <a:buNone/>
            </a:pPr>
            <a:endParaRPr lang="en-GB" dirty="0"/>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561" y="5713988"/>
            <a:ext cx="2381924" cy="9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09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Year 5 Team</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a:t>Class teachers: Mr Leggatt(Wright), Miss Simmons(Hepworth) &amp; Miss </a:t>
            </a:r>
            <a:r>
              <a:rPr lang="en-GB" dirty="0" err="1"/>
              <a:t>Tappenden</a:t>
            </a:r>
            <a:r>
              <a:rPr lang="en-GB" dirty="0"/>
              <a:t>(Mercury)</a:t>
            </a:r>
          </a:p>
          <a:p>
            <a:pPr marL="0" indent="0">
              <a:buNone/>
            </a:pPr>
            <a:endParaRPr lang="en-GB" dirty="0"/>
          </a:p>
          <a:p>
            <a:pPr marL="0" indent="0">
              <a:buNone/>
            </a:pPr>
            <a:r>
              <a:rPr lang="en-GB" dirty="0"/>
              <a:t>Mr Giles Dutton &amp; Mrs Nike Babatunde are also  part of the Year 5 team</a:t>
            </a:r>
          </a:p>
          <a:p>
            <a:pPr marL="0" indent="0">
              <a:buNone/>
            </a:pPr>
            <a:endParaRPr lang="en-GB" dirty="0"/>
          </a:p>
          <a:p>
            <a:pPr marL="0" indent="0">
              <a:buNone/>
            </a:pPr>
            <a:r>
              <a:rPr lang="en-GB" dirty="0"/>
              <a:t>Specialist Teachers</a:t>
            </a:r>
          </a:p>
          <a:p>
            <a:r>
              <a:rPr lang="en-GB" dirty="0"/>
              <a:t>Jordan Williams– PE</a:t>
            </a:r>
          </a:p>
          <a:p>
            <a:r>
              <a:rPr lang="en-GB" dirty="0"/>
              <a:t>Vanessa Howe – Art / DT</a:t>
            </a:r>
          </a:p>
          <a:p>
            <a:r>
              <a:rPr lang="en-GB" dirty="0"/>
              <a:t>Angharad Edmunds –Music</a:t>
            </a:r>
          </a:p>
          <a:p>
            <a:r>
              <a:rPr lang="en-GB" dirty="0"/>
              <a:t>Darrell Robbins- Computing</a:t>
            </a:r>
          </a:p>
        </p:txBody>
      </p:sp>
    </p:spTree>
    <p:extLst>
      <p:ext uri="{BB962C8B-B14F-4D97-AF65-F5344CB8AC3E}">
        <p14:creationId xmlns:p14="http://schemas.microsoft.com/office/powerpoint/2010/main" val="3372732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571EA3-22AE-4DA7-AF81-42A68B9218E9}"/>
              </a:ext>
            </a:extLst>
          </p:cNvPr>
          <p:cNvSpPr>
            <a:spLocks noGrp="1"/>
          </p:cNvSpPr>
          <p:nvPr>
            <p:ph idx="1"/>
          </p:nvPr>
        </p:nvSpPr>
        <p:spPr/>
        <p:txBody>
          <a:bodyPr/>
          <a:lstStyle/>
          <a:p>
            <a:pPr marL="0" indent="0">
              <a:buNone/>
            </a:pPr>
            <a:r>
              <a:rPr lang="en-GB" dirty="0"/>
              <a:t>This was communicated last academic year.</a:t>
            </a:r>
          </a:p>
          <a:p>
            <a:pPr marL="0" indent="0">
              <a:buNone/>
            </a:pPr>
            <a:endParaRPr lang="en-GB" dirty="0"/>
          </a:p>
          <a:p>
            <a:pPr marL="0" indent="0">
              <a:buNone/>
            </a:pPr>
            <a:r>
              <a:rPr lang="en-GB" dirty="0"/>
              <a:t>The children are going to be streamed in English &amp; Maths. </a:t>
            </a:r>
          </a:p>
          <a:p>
            <a:pPr marL="0" indent="0">
              <a:buNone/>
            </a:pPr>
            <a:endParaRPr lang="en-GB" dirty="0"/>
          </a:p>
          <a:p>
            <a:pPr marL="0" indent="0">
              <a:buNone/>
            </a:pPr>
            <a:r>
              <a:rPr lang="en-GB" dirty="0"/>
              <a:t>Your child will always be taught by one of the Year 5 teachers.</a:t>
            </a:r>
          </a:p>
          <a:p>
            <a:pPr marL="0" indent="0">
              <a:buNone/>
            </a:pPr>
            <a:endParaRPr lang="en-GB" dirty="0"/>
          </a:p>
          <a:p>
            <a:pPr marL="0" indent="0">
              <a:buNone/>
            </a:pPr>
            <a:r>
              <a:rPr lang="en-GB" dirty="0"/>
              <a:t>The groups are flexible and designed to best support your child’s learning</a:t>
            </a:r>
          </a:p>
        </p:txBody>
      </p:sp>
      <p:sp>
        <p:nvSpPr>
          <p:cNvPr id="4" name="Title 1">
            <a:extLst>
              <a:ext uri="{FF2B5EF4-FFF2-40B4-BE49-F238E27FC236}">
                <a16:creationId xmlns:a16="http://schemas.microsoft.com/office/drawing/2014/main" id="{A925E9AF-E05D-4339-AEE4-BADB49C20D1E}"/>
              </a:ext>
            </a:extLst>
          </p:cNvPr>
          <p:cNvSpPr>
            <a:spLocks noGrp="1"/>
          </p:cNvSpPr>
          <p:nvPr>
            <p:ph type="title"/>
          </p:nvPr>
        </p:nvSpPr>
        <p:spPr>
          <a:xfrm>
            <a:off x="838200" y="365125"/>
            <a:ext cx="10515600" cy="1325563"/>
          </a:xfrm>
        </p:spPr>
        <p:txBody>
          <a:bodyPr/>
          <a:lstStyle/>
          <a:p>
            <a:pPr algn="ctr"/>
            <a:r>
              <a:rPr lang="en-GB" b="1" dirty="0">
                <a:solidFill>
                  <a:schemeClr val="accent5"/>
                </a:solidFill>
              </a:rPr>
              <a:t>Streaming	</a:t>
            </a:r>
            <a:endParaRPr lang="en-GB" dirty="0"/>
          </a:p>
        </p:txBody>
      </p:sp>
    </p:spTree>
    <p:extLst>
      <p:ext uri="{BB962C8B-B14F-4D97-AF65-F5344CB8AC3E}">
        <p14:creationId xmlns:p14="http://schemas.microsoft.com/office/powerpoint/2010/main" val="2578661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solidFill>
                  <a:schemeClr val="accent5"/>
                </a:solidFill>
              </a:rPr>
              <a:t>Phones at Stewart Fleming</a:t>
            </a:r>
          </a:p>
        </p:txBody>
      </p:sp>
      <p:sp>
        <p:nvSpPr>
          <p:cNvPr id="5" name="Content Placeholder 4"/>
          <p:cNvSpPr>
            <a:spLocks noGrp="1"/>
          </p:cNvSpPr>
          <p:nvPr>
            <p:ph idx="1"/>
          </p:nvPr>
        </p:nvSpPr>
        <p:spPr>
          <a:xfrm>
            <a:off x="732693" y="1690688"/>
            <a:ext cx="10515600" cy="4023300"/>
          </a:xfrm>
        </p:spPr>
        <p:txBody>
          <a:bodyPr>
            <a:normAutofit fontScale="85000" lnSpcReduction="20000"/>
          </a:bodyPr>
          <a:lstStyle/>
          <a:p>
            <a:r>
              <a:rPr lang="en-GB" dirty="0"/>
              <a:t>At Stewart Fleming, phones are not to be used on the premises. </a:t>
            </a:r>
          </a:p>
          <a:p>
            <a:r>
              <a:rPr lang="en-GB" dirty="0"/>
              <a:t>Children in Year 5 and 6 are permitted to bring phones to school with them if they travel to and from school alone, however these should not be used on the premises. </a:t>
            </a:r>
          </a:p>
          <a:p>
            <a:r>
              <a:rPr lang="en-GB" dirty="0"/>
              <a:t>When they arrive at their class, their phones must go straight into the class locker which the class teacher will lock for the duration of the day. </a:t>
            </a:r>
          </a:p>
          <a:p>
            <a:r>
              <a:rPr lang="en-GB" dirty="0"/>
              <a:t>At the end of the day, the teacher will unlock this and the children will get their phones back.</a:t>
            </a:r>
          </a:p>
          <a:p>
            <a:r>
              <a:rPr lang="en-GB" dirty="0"/>
              <a:t>These must go straight into their bags and should not leave them until they leave the school gates!</a:t>
            </a:r>
          </a:p>
          <a:p>
            <a:r>
              <a:rPr lang="en-GB" dirty="0"/>
              <a:t>Please remind your children about the importance of being vigilant when walking to and from school and not using their phones when crossing roads etc.</a:t>
            </a:r>
          </a:p>
          <a:p>
            <a:pPr marL="0" indent="0">
              <a:buNone/>
            </a:pPr>
            <a:endParaRPr lang="en-GB" dirty="0"/>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561" y="5713988"/>
            <a:ext cx="2381924" cy="9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95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solidFill>
                  <a:schemeClr val="accent5"/>
                </a:solidFill>
              </a:rPr>
              <a:t>Social media</a:t>
            </a:r>
          </a:p>
        </p:txBody>
      </p:sp>
      <p:sp>
        <p:nvSpPr>
          <p:cNvPr id="5" name="Content Placeholder 4"/>
          <p:cNvSpPr>
            <a:spLocks noGrp="1"/>
          </p:cNvSpPr>
          <p:nvPr>
            <p:ph idx="1"/>
          </p:nvPr>
        </p:nvSpPr>
        <p:spPr>
          <a:xfrm>
            <a:off x="732693" y="1690688"/>
            <a:ext cx="10515600" cy="4023300"/>
          </a:xfrm>
        </p:spPr>
        <p:txBody>
          <a:bodyPr>
            <a:normAutofit lnSpcReduction="10000"/>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the past, we have had incidents of social media use outside of school hours impacting children’s wellbeing in school. </a:t>
            </a: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WhatsApp is a chat application which can be used on a mobile phone or tablet, it lets you send messages, images and videos to friends. You can have one to one and group conversations. This letter is to make you aware that your child may be using WhatsApp without your knowledge and you should be mindful that </a:t>
            </a: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the minimum age for WhatsApp is 16 or over.  </a:t>
            </a:r>
            <a:r>
              <a:rPr lang="en-GB" sz="1800" dirty="0">
                <a:effectLst/>
                <a:latin typeface="Calibri" panose="020F0502020204030204" pitchFamily="34" charset="0"/>
                <a:ea typeface="Calibri" panose="020F0502020204030204" pitchFamily="34" charset="0"/>
                <a:cs typeface="Times New Roman" panose="02020603050405020304" pitchFamily="18" charset="0"/>
              </a:rPr>
              <a:t>For more information about WhatsApp please visit: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https://www.nspcc.org.uk/keeping-children-safe/online-safety/online-safety-blog/2023-01-12-is-whatsapp-safe-for-my-child/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As a school we strongly advise you to remove WhatsApp from your child’s phone and ensure any messaging between children is regularly monitored. </a:t>
            </a:r>
            <a:r>
              <a:rPr lang="en-GB" sz="1800" dirty="0">
                <a:effectLst/>
                <a:latin typeface="Calibri" panose="020F0502020204030204" pitchFamily="34" charset="0"/>
                <a:ea typeface="Calibri" panose="020F0502020204030204" pitchFamily="34" charset="0"/>
                <a:cs typeface="Times New Roman" panose="02020603050405020304" pitchFamily="18" charset="0"/>
              </a:rPr>
              <a:t>In line with our behaviour policy, sanctions can be enforced in school, when children are being targeted through the medium of WhatsApp groups.</a:t>
            </a:r>
          </a:p>
          <a:p>
            <a:pPr marL="0" indent="0">
              <a:buNone/>
            </a:pPr>
            <a:endParaRPr lang="en-GB" dirty="0"/>
          </a:p>
        </p:txBody>
      </p:sp>
      <p:pic>
        <p:nvPicPr>
          <p:cNvPr id="6" name="Picture 2" descr="https://stewartfleming-bromley.secure-dbprimary.com/bromley/primary/stewartfleming/web/stewart_fleming_primary_schoo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561" y="5713988"/>
            <a:ext cx="2381924" cy="9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751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2" y="5495871"/>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B3B358F-DD65-4845-BACF-92A8EBFFB3AE}"/>
              </a:ext>
            </a:extLst>
          </p:cNvPr>
          <p:cNvPicPr>
            <a:picLocks noChangeAspect="1"/>
          </p:cNvPicPr>
          <p:nvPr/>
        </p:nvPicPr>
        <p:blipFill>
          <a:blip r:embed="rId3"/>
          <a:stretch>
            <a:fillRect/>
          </a:stretch>
        </p:blipFill>
        <p:spPr>
          <a:xfrm>
            <a:off x="2338248" y="304364"/>
            <a:ext cx="6849431" cy="6249272"/>
          </a:xfrm>
          <a:prstGeom prst="rect">
            <a:avLst/>
          </a:prstGeom>
        </p:spPr>
      </p:pic>
    </p:spTree>
    <p:extLst>
      <p:ext uri="{BB962C8B-B14F-4D97-AF65-F5344CB8AC3E}">
        <p14:creationId xmlns:p14="http://schemas.microsoft.com/office/powerpoint/2010/main" val="2850341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Curriculum Offer at Stewart Fleming</a:t>
            </a:r>
          </a:p>
        </p:txBody>
      </p:sp>
      <p:graphicFrame>
        <p:nvGraphicFramePr>
          <p:cNvPr id="4" name="Table 3"/>
          <p:cNvGraphicFramePr>
            <a:graphicFrameLocks noGrp="1"/>
          </p:cNvGraphicFramePr>
          <p:nvPr>
            <p:extLst>
              <p:ext uri="{D42A27DB-BD31-4B8C-83A1-F6EECF244321}">
                <p14:modId xmlns:p14="http://schemas.microsoft.com/office/powerpoint/2010/main" val="2578543188"/>
              </p:ext>
            </p:extLst>
          </p:nvPr>
        </p:nvGraphicFramePr>
        <p:xfrm>
          <a:off x="2284248" y="1690688"/>
          <a:ext cx="8128000" cy="43484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568206067"/>
                    </a:ext>
                  </a:extLst>
                </a:gridCol>
                <a:gridCol w="4064000">
                  <a:extLst>
                    <a:ext uri="{9D8B030D-6E8A-4147-A177-3AD203B41FA5}">
                      <a16:colId xmlns:a16="http://schemas.microsoft.com/office/drawing/2014/main" val="3276723374"/>
                    </a:ext>
                  </a:extLst>
                </a:gridCol>
              </a:tblGrid>
              <a:tr h="370840">
                <a:tc>
                  <a:txBody>
                    <a:bodyPr/>
                    <a:lstStyle/>
                    <a:p>
                      <a:r>
                        <a:rPr lang="en-GB" dirty="0"/>
                        <a:t>Subject</a:t>
                      </a:r>
                    </a:p>
                  </a:txBody>
                  <a:tcPr/>
                </a:tc>
                <a:tc>
                  <a:txBody>
                    <a:bodyPr/>
                    <a:lstStyle/>
                    <a:p>
                      <a:r>
                        <a:rPr lang="en-GB" dirty="0"/>
                        <a:t>Curriculum Scheme</a:t>
                      </a:r>
                    </a:p>
                  </a:txBody>
                  <a:tcPr/>
                </a:tc>
                <a:extLst>
                  <a:ext uri="{0D108BD9-81ED-4DB2-BD59-A6C34878D82A}">
                    <a16:rowId xmlns:a16="http://schemas.microsoft.com/office/drawing/2014/main" val="2504784698"/>
                  </a:ext>
                </a:extLst>
              </a:tr>
              <a:tr h="370840">
                <a:tc>
                  <a:txBody>
                    <a:bodyPr/>
                    <a:lstStyle/>
                    <a:p>
                      <a:r>
                        <a:rPr lang="en-GB" dirty="0"/>
                        <a:t>English (Reading)</a:t>
                      </a:r>
                    </a:p>
                  </a:txBody>
                  <a:tcPr/>
                </a:tc>
                <a:tc>
                  <a:txBody>
                    <a:bodyPr/>
                    <a:lstStyle/>
                    <a:p>
                      <a:r>
                        <a:rPr lang="en-GB" dirty="0"/>
                        <a:t>Little </a:t>
                      </a:r>
                      <a:r>
                        <a:rPr lang="en-GB" dirty="0" err="1"/>
                        <a:t>Wandle</a:t>
                      </a:r>
                      <a:r>
                        <a:rPr lang="en-GB" baseline="0" dirty="0"/>
                        <a:t> (EYFS – Y2)</a:t>
                      </a:r>
                    </a:p>
                    <a:p>
                      <a:r>
                        <a:rPr lang="en-GB" baseline="0" dirty="0"/>
                        <a:t>Whole class Guided Reading using CUSP</a:t>
                      </a:r>
                      <a:endParaRPr lang="en-GB" dirty="0"/>
                    </a:p>
                  </a:txBody>
                  <a:tcPr/>
                </a:tc>
                <a:extLst>
                  <a:ext uri="{0D108BD9-81ED-4DB2-BD59-A6C34878D82A}">
                    <a16:rowId xmlns:a16="http://schemas.microsoft.com/office/drawing/2014/main" val="2833127143"/>
                  </a:ext>
                </a:extLst>
              </a:tr>
              <a:tr h="370840">
                <a:tc>
                  <a:txBody>
                    <a:bodyPr/>
                    <a:lstStyle/>
                    <a:p>
                      <a:r>
                        <a:rPr lang="en-GB" dirty="0"/>
                        <a:t>English</a:t>
                      </a:r>
                      <a:r>
                        <a:rPr lang="en-GB" baseline="0" dirty="0"/>
                        <a:t> (</a:t>
                      </a:r>
                      <a:r>
                        <a:rPr lang="en-GB" dirty="0"/>
                        <a:t>Writing)</a:t>
                      </a:r>
                    </a:p>
                  </a:txBody>
                  <a:tcPr/>
                </a:tc>
                <a:tc>
                  <a:txBody>
                    <a:bodyPr/>
                    <a:lstStyle/>
                    <a:p>
                      <a:r>
                        <a:rPr lang="en-GB" dirty="0"/>
                        <a:t>CUSP</a:t>
                      </a:r>
                    </a:p>
                  </a:txBody>
                  <a:tcPr/>
                </a:tc>
                <a:extLst>
                  <a:ext uri="{0D108BD9-81ED-4DB2-BD59-A6C34878D82A}">
                    <a16:rowId xmlns:a16="http://schemas.microsoft.com/office/drawing/2014/main" val="4144759710"/>
                  </a:ext>
                </a:extLst>
              </a:tr>
              <a:tr h="370840">
                <a:tc>
                  <a:txBody>
                    <a:bodyPr/>
                    <a:lstStyle/>
                    <a:p>
                      <a:r>
                        <a:rPr lang="en-GB" dirty="0"/>
                        <a:t>Maths </a:t>
                      </a:r>
                    </a:p>
                  </a:txBody>
                  <a:tcPr/>
                </a:tc>
                <a:tc>
                  <a:txBody>
                    <a:bodyPr/>
                    <a:lstStyle/>
                    <a:p>
                      <a:r>
                        <a:rPr lang="en-GB" dirty="0"/>
                        <a:t>White Rose Maths</a:t>
                      </a:r>
                    </a:p>
                  </a:txBody>
                  <a:tcPr/>
                </a:tc>
                <a:extLst>
                  <a:ext uri="{0D108BD9-81ED-4DB2-BD59-A6C34878D82A}">
                    <a16:rowId xmlns:a16="http://schemas.microsoft.com/office/drawing/2014/main" val="3639699788"/>
                  </a:ext>
                </a:extLst>
              </a:tr>
              <a:tr h="370840">
                <a:tc>
                  <a:txBody>
                    <a:bodyPr/>
                    <a:lstStyle/>
                    <a:p>
                      <a:r>
                        <a:rPr lang="en-GB" dirty="0"/>
                        <a:t>Science, History,</a:t>
                      </a:r>
                      <a:r>
                        <a:rPr lang="en-GB" baseline="0" dirty="0"/>
                        <a:t> Geography, DT and Art</a:t>
                      </a:r>
                      <a:endParaRPr lang="en-GB" dirty="0"/>
                    </a:p>
                  </a:txBody>
                  <a:tcPr/>
                </a:tc>
                <a:tc>
                  <a:txBody>
                    <a:bodyPr/>
                    <a:lstStyle/>
                    <a:p>
                      <a:r>
                        <a:rPr lang="en-GB" dirty="0"/>
                        <a:t>IPC</a:t>
                      </a:r>
                    </a:p>
                  </a:txBody>
                  <a:tcPr/>
                </a:tc>
                <a:extLst>
                  <a:ext uri="{0D108BD9-81ED-4DB2-BD59-A6C34878D82A}">
                    <a16:rowId xmlns:a16="http://schemas.microsoft.com/office/drawing/2014/main" val="2043716793"/>
                  </a:ext>
                </a:extLst>
              </a:tr>
              <a:tr h="370840">
                <a:tc>
                  <a:txBody>
                    <a:bodyPr/>
                    <a:lstStyle/>
                    <a:p>
                      <a:r>
                        <a:rPr lang="en-GB" dirty="0"/>
                        <a:t>French</a:t>
                      </a:r>
                    </a:p>
                  </a:txBody>
                  <a:tcPr/>
                </a:tc>
                <a:tc>
                  <a:txBody>
                    <a:bodyPr/>
                    <a:lstStyle/>
                    <a:p>
                      <a:r>
                        <a:rPr lang="en-GB" dirty="0"/>
                        <a:t>Language Angels</a:t>
                      </a:r>
                    </a:p>
                  </a:txBody>
                  <a:tcPr/>
                </a:tc>
                <a:extLst>
                  <a:ext uri="{0D108BD9-81ED-4DB2-BD59-A6C34878D82A}">
                    <a16:rowId xmlns:a16="http://schemas.microsoft.com/office/drawing/2014/main" val="3410136322"/>
                  </a:ext>
                </a:extLst>
              </a:tr>
              <a:tr h="370840">
                <a:tc>
                  <a:txBody>
                    <a:bodyPr/>
                    <a:lstStyle/>
                    <a:p>
                      <a:r>
                        <a:rPr lang="en-GB" dirty="0"/>
                        <a:t>Computing</a:t>
                      </a:r>
                    </a:p>
                  </a:txBody>
                  <a:tcPr/>
                </a:tc>
                <a:tc>
                  <a:txBody>
                    <a:bodyPr/>
                    <a:lstStyle/>
                    <a:p>
                      <a:r>
                        <a:rPr lang="en-GB" dirty="0"/>
                        <a:t>IPC </a:t>
                      </a:r>
                    </a:p>
                  </a:txBody>
                  <a:tcPr/>
                </a:tc>
                <a:extLst>
                  <a:ext uri="{0D108BD9-81ED-4DB2-BD59-A6C34878D82A}">
                    <a16:rowId xmlns:a16="http://schemas.microsoft.com/office/drawing/2014/main" val="229537144"/>
                  </a:ext>
                </a:extLst>
              </a:tr>
              <a:tr h="370840">
                <a:tc>
                  <a:txBody>
                    <a:bodyPr/>
                    <a:lstStyle/>
                    <a:p>
                      <a:r>
                        <a:rPr lang="en-GB" dirty="0"/>
                        <a:t>PE</a:t>
                      </a:r>
                    </a:p>
                  </a:txBody>
                  <a:tcPr/>
                </a:tc>
                <a:tc>
                  <a:txBody>
                    <a:bodyPr/>
                    <a:lstStyle/>
                    <a:p>
                      <a:r>
                        <a:rPr lang="en-GB" dirty="0"/>
                        <a:t>PE PRO</a:t>
                      </a:r>
                    </a:p>
                  </a:txBody>
                  <a:tcPr/>
                </a:tc>
                <a:extLst>
                  <a:ext uri="{0D108BD9-81ED-4DB2-BD59-A6C34878D82A}">
                    <a16:rowId xmlns:a16="http://schemas.microsoft.com/office/drawing/2014/main" val="3801569845"/>
                  </a:ext>
                </a:extLst>
              </a:tr>
              <a:tr h="370840">
                <a:tc>
                  <a:txBody>
                    <a:bodyPr/>
                    <a:lstStyle/>
                    <a:p>
                      <a:r>
                        <a:rPr lang="en-GB" dirty="0"/>
                        <a:t>RE</a:t>
                      </a:r>
                    </a:p>
                  </a:txBody>
                  <a:tcPr/>
                </a:tc>
                <a:tc>
                  <a:txBody>
                    <a:bodyPr/>
                    <a:lstStyle/>
                    <a:p>
                      <a:r>
                        <a:rPr lang="en-GB" dirty="0"/>
                        <a:t>Bexley Scheme</a:t>
                      </a:r>
                    </a:p>
                  </a:txBody>
                  <a:tcPr/>
                </a:tc>
                <a:extLst>
                  <a:ext uri="{0D108BD9-81ED-4DB2-BD59-A6C34878D82A}">
                    <a16:rowId xmlns:a16="http://schemas.microsoft.com/office/drawing/2014/main" val="2703784013"/>
                  </a:ext>
                </a:extLst>
              </a:tr>
              <a:tr h="370840">
                <a:tc>
                  <a:txBody>
                    <a:bodyPr/>
                    <a:lstStyle/>
                    <a:p>
                      <a:r>
                        <a:rPr lang="en-GB" dirty="0"/>
                        <a:t>PSHE</a:t>
                      </a:r>
                    </a:p>
                  </a:txBody>
                  <a:tcPr/>
                </a:tc>
                <a:tc>
                  <a:txBody>
                    <a:bodyPr/>
                    <a:lstStyle/>
                    <a:p>
                      <a:r>
                        <a:rPr lang="en-GB" dirty="0"/>
                        <a:t>IPC and CWP</a:t>
                      </a:r>
                    </a:p>
                  </a:txBody>
                  <a:tcPr/>
                </a:tc>
                <a:extLst>
                  <a:ext uri="{0D108BD9-81ED-4DB2-BD59-A6C34878D82A}">
                    <a16:rowId xmlns:a16="http://schemas.microsoft.com/office/drawing/2014/main" val="171915934"/>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622492692"/>
                  </a:ext>
                </a:extLst>
              </a:tr>
            </a:tbl>
          </a:graphicData>
        </a:graphic>
      </p:graphicFrame>
      <p:pic>
        <p:nvPicPr>
          <p:cNvPr id="5"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3851" y="5984582"/>
            <a:ext cx="1692164" cy="65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151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GB" b="1" dirty="0">
                <a:solidFill>
                  <a:schemeClr val="accent5"/>
                </a:solidFill>
              </a:rPr>
              <a:t>Timetables</a:t>
            </a:r>
            <a:endParaRPr lang="en-GB" dirty="0"/>
          </a:p>
        </p:txBody>
      </p:sp>
      <p:pic>
        <p:nvPicPr>
          <p:cNvPr id="4"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2" y="5495871"/>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308962D-D3D6-4738-A539-857415FDF79A}"/>
              </a:ext>
            </a:extLst>
          </p:cNvPr>
          <p:cNvPicPr>
            <a:picLocks noChangeAspect="1"/>
          </p:cNvPicPr>
          <p:nvPr/>
        </p:nvPicPr>
        <p:blipFill>
          <a:blip r:embed="rId3"/>
          <a:stretch>
            <a:fillRect/>
          </a:stretch>
        </p:blipFill>
        <p:spPr>
          <a:xfrm>
            <a:off x="846259" y="922734"/>
            <a:ext cx="10507541" cy="5830114"/>
          </a:xfrm>
          <a:prstGeom prst="rect">
            <a:avLst/>
          </a:prstGeom>
        </p:spPr>
      </p:pic>
    </p:spTree>
    <p:extLst>
      <p:ext uri="{BB962C8B-B14F-4D97-AF65-F5344CB8AC3E}">
        <p14:creationId xmlns:p14="http://schemas.microsoft.com/office/powerpoint/2010/main" val="2089551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English</a:t>
            </a:r>
          </a:p>
        </p:txBody>
      </p:sp>
      <p:sp>
        <p:nvSpPr>
          <p:cNvPr id="3" name="Content Placeholder 2"/>
          <p:cNvSpPr>
            <a:spLocks noGrp="1"/>
          </p:cNvSpPr>
          <p:nvPr>
            <p:ph idx="1"/>
          </p:nvPr>
        </p:nvSpPr>
        <p:spPr>
          <a:xfrm>
            <a:off x="838200" y="1282188"/>
            <a:ext cx="10515600" cy="4351338"/>
          </a:xfrm>
        </p:spPr>
        <p:txBody>
          <a:bodyPr/>
          <a:lstStyle/>
          <a:p>
            <a:pPr marL="0" indent="0">
              <a:buNone/>
            </a:pPr>
            <a:r>
              <a:rPr lang="en-GB" dirty="0"/>
              <a:t>This half term, Year 5 will be studying the book ‘Shackleton’s Journey’ which explores Ernest Shackleton’s expedition crossing the Antarctic. </a:t>
            </a:r>
          </a:p>
          <a:p>
            <a:pPr marL="0" indent="0">
              <a:buNone/>
            </a:pPr>
            <a:endParaRPr lang="en-GB" dirty="0"/>
          </a:p>
          <a:p>
            <a:pPr marL="0" indent="0">
              <a:buNone/>
            </a:pPr>
            <a:endParaRPr lang="en-GB" dirty="0"/>
          </a:p>
        </p:txBody>
      </p:sp>
      <p:pic>
        <p:nvPicPr>
          <p:cNvPr id="7"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4250" y="5873250"/>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hackleton's Journey – Flying Eye Boo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4250" y="2056436"/>
            <a:ext cx="2879670" cy="35770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7118" y="2607751"/>
            <a:ext cx="3507971" cy="2862322"/>
          </a:xfrm>
          <a:prstGeom prst="rect">
            <a:avLst/>
          </a:prstGeom>
          <a:noFill/>
        </p:spPr>
        <p:txBody>
          <a:bodyPr wrap="square" rtlCol="0">
            <a:spAutoFit/>
          </a:bodyPr>
          <a:lstStyle/>
          <a:p>
            <a:pPr algn="ctr"/>
            <a:r>
              <a:rPr lang="en-GB" dirty="0"/>
              <a:t>Within our new scheme children will explore a range of different writing skills.</a:t>
            </a:r>
          </a:p>
          <a:p>
            <a:pPr algn="ctr"/>
            <a:endParaRPr lang="en-GB" dirty="0"/>
          </a:p>
          <a:p>
            <a:pPr algn="ctr"/>
            <a:r>
              <a:rPr lang="en-GB" dirty="0"/>
              <a:t>Each skills has ‘ingredients for success’ which the children can consistently review. They will read model texts which demonstrate these skills and support them to use them in their own writing. </a:t>
            </a:r>
          </a:p>
        </p:txBody>
      </p:sp>
      <p:sp>
        <p:nvSpPr>
          <p:cNvPr id="10" name="TextBox 9"/>
          <p:cNvSpPr txBox="1"/>
          <p:nvPr/>
        </p:nvSpPr>
        <p:spPr>
          <a:xfrm>
            <a:off x="7867070" y="2967818"/>
            <a:ext cx="3507971" cy="2246769"/>
          </a:xfrm>
          <a:prstGeom prst="rect">
            <a:avLst/>
          </a:prstGeom>
          <a:noFill/>
        </p:spPr>
        <p:txBody>
          <a:bodyPr wrap="square" rtlCol="0">
            <a:spAutoFit/>
          </a:bodyPr>
          <a:lstStyle/>
          <a:p>
            <a:pPr algn="ctr"/>
            <a:r>
              <a:rPr lang="en-GB" sz="2000" dirty="0"/>
              <a:t>This term children will be exploring:</a:t>
            </a:r>
          </a:p>
          <a:p>
            <a:pPr marL="285750" indent="-285750" algn="ctr">
              <a:buFont typeface="Arial" panose="020B0604020202020204" pitchFamily="34" charset="0"/>
              <a:buChar char="•"/>
            </a:pPr>
            <a:r>
              <a:rPr lang="en-GB" sz="2000" dirty="0"/>
              <a:t>Using third person to write stories set in different cultures</a:t>
            </a:r>
          </a:p>
          <a:p>
            <a:pPr marL="285750" indent="-285750" algn="ctr">
              <a:buFont typeface="Arial" panose="020B0604020202020204" pitchFamily="34" charset="0"/>
              <a:buChar char="•"/>
            </a:pPr>
            <a:r>
              <a:rPr lang="en-GB" sz="2000" dirty="0"/>
              <a:t>Formal letters of application </a:t>
            </a:r>
          </a:p>
          <a:p>
            <a:pPr marL="285750" indent="-285750" algn="ctr">
              <a:buFont typeface="Arial" panose="020B0604020202020204" pitchFamily="34" charset="0"/>
              <a:buChar char="•"/>
            </a:pPr>
            <a:r>
              <a:rPr lang="en-GB" sz="2000" dirty="0"/>
              <a:t>Poems that use wordplay </a:t>
            </a:r>
          </a:p>
        </p:txBody>
      </p:sp>
    </p:spTree>
    <p:extLst>
      <p:ext uri="{BB962C8B-B14F-4D97-AF65-F5344CB8AC3E}">
        <p14:creationId xmlns:p14="http://schemas.microsoft.com/office/powerpoint/2010/main" val="2053763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925</Words>
  <Application>Microsoft Office PowerPoint</Application>
  <PresentationFormat>Widescreen</PresentationFormat>
  <Paragraphs>100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Good Morning! Welcome to Year 5 Curriculum Meeting</vt:lpstr>
      <vt:lpstr>Year 5 Team</vt:lpstr>
      <vt:lpstr>Streaming </vt:lpstr>
      <vt:lpstr>Phones at Stewart Fleming</vt:lpstr>
      <vt:lpstr>Social media</vt:lpstr>
      <vt:lpstr>PowerPoint Presentation</vt:lpstr>
      <vt:lpstr>Curriculum Offer at Stewart Fleming</vt:lpstr>
      <vt:lpstr>Timetables</vt:lpstr>
      <vt:lpstr>English</vt:lpstr>
      <vt:lpstr>English</vt:lpstr>
      <vt:lpstr>Reading and spellings</vt:lpstr>
      <vt:lpstr>Maths</vt:lpstr>
      <vt:lpstr>Maths</vt:lpstr>
      <vt:lpstr>IPC Topic:  Space Scientists</vt:lpstr>
      <vt:lpstr>Homework</vt:lpstr>
      <vt:lpstr>P.E. days</vt:lpstr>
      <vt:lpstr>Parental Engagement</vt:lpstr>
      <vt:lpstr>Questions?</vt:lpstr>
    </vt:vector>
  </TitlesOfParts>
  <Company>Stewart Fleming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Lincoln</dc:creator>
  <cp:lastModifiedBy>Daniel Leggatt</cp:lastModifiedBy>
  <cp:revision>47</cp:revision>
  <dcterms:created xsi:type="dcterms:W3CDTF">2022-09-05T06:46:48Z</dcterms:created>
  <dcterms:modified xsi:type="dcterms:W3CDTF">2025-08-29T11:42:04Z</dcterms:modified>
</cp:coreProperties>
</file>