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4" r:id="rId3"/>
    <p:sldId id="262" r:id="rId4"/>
    <p:sldId id="266" r:id="rId5"/>
    <p:sldId id="267" r:id="rId6"/>
    <p:sldId id="265" r:id="rId7"/>
    <p:sldId id="263" r:id="rId8"/>
    <p:sldId id="268" r:id="rId9"/>
    <p:sldId id="269" r:id="rId10"/>
    <p:sldId id="280" r:id="rId11"/>
    <p:sldId id="270" r:id="rId12"/>
    <p:sldId id="271" r:id="rId13"/>
    <p:sldId id="281" r:id="rId14"/>
    <p:sldId id="283" r:id="rId15"/>
    <p:sldId id="275" r:id="rId16"/>
    <p:sldId id="284" r:id="rId17"/>
    <p:sldId id="285" r:id="rId18"/>
    <p:sldId id="276" r:id="rId19"/>
    <p:sldId id="27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113" d="100"/>
          <a:sy n="113" d="100"/>
        </p:scale>
        <p:origin x="51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SassoonPrimaryInfant" panose="00000400000000000000" pitchFamily="2"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SassoonPrimaryInfant" panose="00000400000000000000" pitchFamily="2" charset="0"/>
              </a:defRPr>
            </a:lvl1pPr>
          </a:lstStyle>
          <a:p>
            <a:fld id="{B95A39BB-BA69-4D50-9F9E-BB8C74D9AEB8}" type="datetimeFigureOut">
              <a:rPr lang="en-GB" smtClean="0"/>
              <a:pPr/>
              <a:t>02/09/2025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SassoonPrimaryInfant" panose="00000400000000000000" pitchFamily="2"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SassoonPrimaryInfant" panose="00000400000000000000" pitchFamily="2" charset="0"/>
              </a:defRPr>
            </a:lvl1pPr>
          </a:lstStyle>
          <a:p>
            <a:fld id="{878990D3-2262-4286-AE80-4DDE6A0C502B}" type="slidenum">
              <a:rPr lang="en-GB" smtClean="0"/>
              <a:pPr/>
              <a:t>‹#›</a:t>
            </a:fld>
            <a:endParaRPr lang="en-GB" dirty="0"/>
          </a:p>
        </p:txBody>
      </p:sp>
    </p:spTree>
    <p:extLst>
      <p:ext uri="{BB962C8B-B14F-4D97-AF65-F5344CB8AC3E}">
        <p14:creationId xmlns:p14="http://schemas.microsoft.com/office/powerpoint/2010/main" val="3766451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assoonPrimaryInfant" panose="00000400000000000000" pitchFamily="2" charset="0"/>
        <a:ea typeface="+mn-ea"/>
        <a:cs typeface="+mn-cs"/>
      </a:defRPr>
    </a:lvl1pPr>
    <a:lvl2pPr marL="457200" algn="l" defTabSz="914400" rtl="0" eaLnBrk="1" latinLnBrk="0" hangingPunct="1">
      <a:defRPr sz="1200" kern="1200">
        <a:solidFill>
          <a:schemeClr val="tx1"/>
        </a:solidFill>
        <a:latin typeface="SassoonPrimaryInfant" panose="00000400000000000000" pitchFamily="2" charset="0"/>
        <a:ea typeface="+mn-ea"/>
        <a:cs typeface="+mn-cs"/>
      </a:defRPr>
    </a:lvl2pPr>
    <a:lvl3pPr marL="914400" algn="l" defTabSz="914400" rtl="0" eaLnBrk="1" latinLnBrk="0" hangingPunct="1">
      <a:defRPr sz="1200" kern="1200">
        <a:solidFill>
          <a:schemeClr val="tx1"/>
        </a:solidFill>
        <a:latin typeface="SassoonPrimaryInfant" panose="00000400000000000000" pitchFamily="2" charset="0"/>
        <a:ea typeface="+mn-ea"/>
        <a:cs typeface="+mn-cs"/>
      </a:defRPr>
    </a:lvl3pPr>
    <a:lvl4pPr marL="1371600" algn="l" defTabSz="914400" rtl="0" eaLnBrk="1" latinLnBrk="0" hangingPunct="1">
      <a:defRPr sz="1200" kern="1200">
        <a:solidFill>
          <a:schemeClr val="tx1"/>
        </a:solidFill>
        <a:latin typeface="SassoonPrimaryInfant" panose="00000400000000000000" pitchFamily="2" charset="0"/>
        <a:ea typeface="+mn-ea"/>
        <a:cs typeface="+mn-cs"/>
      </a:defRPr>
    </a:lvl4pPr>
    <a:lvl5pPr marL="1828800" algn="l" defTabSz="914400" rtl="0" eaLnBrk="1" latinLnBrk="0" hangingPunct="1">
      <a:defRPr sz="1200" kern="1200">
        <a:solidFill>
          <a:schemeClr val="tx1"/>
        </a:solidFill>
        <a:latin typeface="SassoonPrimaryInfant" panose="000004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C35E2E8-8392-4ACA-82C4-12478E245FDD}" type="datetimeFigureOut">
              <a:rPr lang="en-GB" smtClean="0"/>
              <a:t>02/09/2025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19EEDB-3E9A-44A4-99BD-FE482DDE1493}" type="slidenum">
              <a:rPr lang="en-GB" smtClean="0"/>
              <a:t>‹#›</a:t>
            </a:fld>
            <a:endParaRPr lang="en-GB"/>
          </a:p>
        </p:txBody>
      </p:sp>
    </p:spTree>
    <p:extLst>
      <p:ext uri="{BB962C8B-B14F-4D97-AF65-F5344CB8AC3E}">
        <p14:creationId xmlns:p14="http://schemas.microsoft.com/office/powerpoint/2010/main" val="2980880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35E2E8-8392-4ACA-82C4-12478E245FDD}" type="datetimeFigureOut">
              <a:rPr lang="en-GB" smtClean="0"/>
              <a:t>02/09/2025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19EEDB-3E9A-44A4-99BD-FE482DDE1493}" type="slidenum">
              <a:rPr lang="en-GB" smtClean="0"/>
              <a:t>‹#›</a:t>
            </a:fld>
            <a:endParaRPr lang="en-GB"/>
          </a:p>
        </p:txBody>
      </p:sp>
    </p:spTree>
    <p:extLst>
      <p:ext uri="{BB962C8B-B14F-4D97-AF65-F5344CB8AC3E}">
        <p14:creationId xmlns:p14="http://schemas.microsoft.com/office/powerpoint/2010/main" val="1719937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35E2E8-8392-4ACA-82C4-12478E245FDD}" type="datetimeFigureOut">
              <a:rPr lang="en-GB" smtClean="0"/>
              <a:t>02/09/2025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19EEDB-3E9A-44A4-99BD-FE482DDE1493}" type="slidenum">
              <a:rPr lang="en-GB" smtClean="0"/>
              <a:t>‹#›</a:t>
            </a:fld>
            <a:endParaRPr lang="en-GB"/>
          </a:p>
        </p:txBody>
      </p:sp>
    </p:spTree>
    <p:extLst>
      <p:ext uri="{BB962C8B-B14F-4D97-AF65-F5344CB8AC3E}">
        <p14:creationId xmlns:p14="http://schemas.microsoft.com/office/powerpoint/2010/main" val="610731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35E2E8-8392-4ACA-82C4-12478E245FDD}" type="datetimeFigureOut">
              <a:rPr lang="en-GB" smtClean="0"/>
              <a:t>02/09/2025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19EEDB-3E9A-44A4-99BD-FE482DDE1493}" type="slidenum">
              <a:rPr lang="en-GB" smtClean="0"/>
              <a:t>‹#›</a:t>
            </a:fld>
            <a:endParaRPr lang="en-GB"/>
          </a:p>
        </p:txBody>
      </p:sp>
    </p:spTree>
    <p:extLst>
      <p:ext uri="{BB962C8B-B14F-4D97-AF65-F5344CB8AC3E}">
        <p14:creationId xmlns:p14="http://schemas.microsoft.com/office/powerpoint/2010/main" val="2849738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C35E2E8-8392-4ACA-82C4-12478E245FDD}" type="datetimeFigureOut">
              <a:rPr lang="en-GB" smtClean="0"/>
              <a:t>02/09/2025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19EEDB-3E9A-44A4-99BD-FE482DDE1493}" type="slidenum">
              <a:rPr lang="en-GB" smtClean="0"/>
              <a:t>‹#›</a:t>
            </a:fld>
            <a:endParaRPr lang="en-GB"/>
          </a:p>
        </p:txBody>
      </p:sp>
    </p:spTree>
    <p:extLst>
      <p:ext uri="{BB962C8B-B14F-4D97-AF65-F5344CB8AC3E}">
        <p14:creationId xmlns:p14="http://schemas.microsoft.com/office/powerpoint/2010/main" val="2974201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C35E2E8-8392-4ACA-82C4-12478E245FDD}" type="datetimeFigureOut">
              <a:rPr lang="en-GB" smtClean="0"/>
              <a:t>02/09/2025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19EEDB-3E9A-44A4-99BD-FE482DDE1493}" type="slidenum">
              <a:rPr lang="en-GB" smtClean="0"/>
              <a:t>‹#›</a:t>
            </a:fld>
            <a:endParaRPr lang="en-GB"/>
          </a:p>
        </p:txBody>
      </p:sp>
    </p:spTree>
    <p:extLst>
      <p:ext uri="{BB962C8B-B14F-4D97-AF65-F5344CB8AC3E}">
        <p14:creationId xmlns:p14="http://schemas.microsoft.com/office/powerpoint/2010/main" val="266213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C35E2E8-8392-4ACA-82C4-12478E245FDD}" type="datetimeFigureOut">
              <a:rPr lang="en-GB" smtClean="0"/>
              <a:t>02/09/2025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119EEDB-3E9A-44A4-99BD-FE482DDE1493}" type="slidenum">
              <a:rPr lang="en-GB" smtClean="0"/>
              <a:t>‹#›</a:t>
            </a:fld>
            <a:endParaRPr lang="en-GB"/>
          </a:p>
        </p:txBody>
      </p:sp>
    </p:spTree>
    <p:extLst>
      <p:ext uri="{BB962C8B-B14F-4D97-AF65-F5344CB8AC3E}">
        <p14:creationId xmlns:p14="http://schemas.microsoft.com/office/powerpoint/2010/main" val="2928993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C35E2E8-8392-4ACA-82C4-12478E245FDD}" type="datetimeFigureOut">
              <a:rPr lang="en-GB" smtClean="0"/>
              <a:t>02/09/2025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119EEDB-3E9A-44A4-99BD-FE482DDE1493}" type="slidenum">
              <a:rPr lang="en-GB" smtClean="0"/>
              <a:t>‹#›</a:t>
            </a:fld>
            <a:endParaRPr lang="en-GB"/>
          </a:p>
        </p:txBody>
      </p:sp>
    </p:spTree>
    <p:extLst>
      <p:ext uri="{BB962C8B-B14F-4D97-AF65-F5344CB8AC3E}">
        <p14:creationId xmlns:p14="http://schemas.microsoft.com/office/powerpoint/2010/main" val="4291718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35E2E8-8392-4ACA-82C4-12478E245FDD}" type="datetimeFigureOut">
              <a:rPr lang="en-GB" smtClean="0"/>
              <a:t>02/09/2025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119EEDB-3E9A-44A4-99BD-FE482DDE1493}" type="slidenum">
              <a:rPr lang="en-GB" smtClean="0"/>
              <a:t>‹#›</a:t>
            </a:fld>
            <a:endParaRPr lang="en-GB"/>
          </a:p>
        </p:txBody>
      </p:sp>
    </p:spTree>
    <p:extLst>
      <p:ext uri="{BB962C8B-B14F-4D97-AF65-F5344CB8AC3E}">
        <p14:creationId xmlns:p14="http://schemas.microsoft.com/office/powerpoint/2010/main" val="1487986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35E2E8-8392-4ACA-82C4-12478E245FDD}" type="datetimeFigureOut">
              <a:rPr lang="en-GB" smtClean="0"/>
              <a:t>02/09/2025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19EEDB-3E9A-44A4-99BD-FE482DDE1493}" type="slidenum">
              <a:rPr lang="en-GB" smtClean="0"/>
              <a:t>‹#›</a:t>
            </a:fld>
            <a:endParaRPr lang="en-GB"/>
          </a:p>
        </p:txBody>
      </p:sp>
    </p:spTree>
    <p:extLst>
      <p:ext uri="{BB962C8B-B14F-4D97-AF65-F5344CB8AC3E}">
        <p14:creationId xmlns:p14="http://schemas.microsoft.com/office/powerpoint/2010/main" val="3582093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35E2E8-8392-4ACA-82C4-12478E245FDD}" type="datetimeFigureOut">
              <a:rPr lang="en-GB" smtClean="0"/>
              <a:t>02/09/2025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19EEDB-3E9A-44A4-99BD-FE482DDE1493}" type="slidenum">
              <a:rPr lang="en-GB" smtClean="0"/>
              <a:t>‹#›</a:t>
            </a:fld>
            <a:endParaRPr lang="en-GB"/>
          </a:p>
        </p:txBody>
      </p:sp>
    </p:spTree>
    <p:extLst>
      <p:ext uri="{BB962C8B-B14F-4D97-AF65-F5344CB8AC3E}">
        <p14:creationId xmlns:p14="http://schemas.microsoft.com/office/powerpoint/2010/main" val="3702177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SassoonPrimaryInfant" panose="00000400000000000000" pitchFamily="2" charset="0"/>
              </a:defRPr>
            </a:lvl1pPr>
          </a:lstStyle>
          <a:p>
            <a:fld id="{CC35E2E8-8392-4ACA-82C4-12478E245FDD}" type="datetimeFigureOut">
              <a:rPr lang="en-GB" smtClean="0"/>
              <a:pPr/>
              <a:t>02/09/2025</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assoonPrimaryInfant" panose="00000400000000000000" pitchFamily="2" charset="0"/>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SassoonPrimaryInfant" panose="00000400000000000000" pitchFamily="2" charset="0"/>
              </a:defRPr>
            </a:lvl1pPr>
          </a:lstStyle>
          <a:p>
            <a:fld id="{6119EEDB-3E9A-44A4-99BD-FE482DDE1493}" type="slidenum">
              <a:rPr lang="en-GB" smtClean="0"/>
              <a:pPr/>
              <a:t>‹#›</a:t>
            </a:fld>
            <a:endParaRPr lang="en-GB" dirty="0"/>
          </a:p>
        </p:txBody>
      </p:sp>
    </p:spTree>
    <p:extLst>
      <p:ext uri="{BB962C8B-B14F-4D97-AF65-F5344CB8AC3E}">
        <p14:creationId xmlns:p14="http://schemas.microsoft.com/office/powerpoint/2010/main" val="4227717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SassoonPrimaryInfant" panose="000004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assoonPrimaryInfant" panose="000004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assoonPrimaryInfant" panose="000004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assoonPrimaryInfant" panose="000004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ssoonPrimaryInfant" panose="000004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ssoonPrimaryInfant" panose="000004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5400" b="1" dirty="0">
                <a:solidFill>
                  <a:schemeClr val="accent5"/>
                </a:solidFill>
              </a:rPr>
              <a:t>Good Morning!</a:t>
            </a:r>
            <a:br>
              <a:rPr lang="en-GB" sz="5400" b="1" dirty="0">
                <a:solidFill>
                  <a:schemeClr val="accent5"/>
                </a:solidFill>
              </a:rPr>
            </a:br>
            <a:r>
              <a:rPr lang="en-GB" sz="5400" b="1" dirty="0">
                <a:solidFill>
                  <a:schemeClr val="accent5"/>
                </a:solidFill>
              </a:rPr>
              <a:t>Welcome to Year 4 Curriculum Meeting</a:t>
            </a:r>
            <a:endParaRPr lang="en-GB" sz="5400" dirty="0"/>
          </a:p>
        </p:txBody>
      </p:sp>
      <p:pic>
        <p:nvPicPr>
          <p:cNvPr id="4" name="Picture 2" descr="https://stewartfleming-bromley.secure-dbprimary.com/bromley/primary/stewartfleming/web/stewart_fleming_primary_schoo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7698" y="3812388"/>
            <a:ext cx="5213130" cy="20265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6972228" y="0"/>
            <a:ext cx="4764050" cy="1202284"/>
          </a:xfrm>
          <a:prstGeom prst="rect">
            <a:avLst/>
          </a:prstGeom>
        </p:spPr>
      </p:pic>
    </p:spTree>
    <p:extLst>
      <p:ext uri="{BB962C8B-B14F-4D97-AF65-F5344CB8AC3E}">
        <p14:creationId xmlns:p14="http://schemas.microsoft.com/office/powerpoint/2010/main" val="3196161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293" y="8920"/>
            <a:ext cx="10515600" cy="1325563"/>
          </a:xfrm>
        </p:spPr>
        <p:txBody>
          <a:bodyPr/>
          <a:lstStyle/>
          <a:p>
            <a:pPr algn="ctr"/>
            <a:r>
              <a:rPr lang="en-GB" b="1" dirty="0">
                <a:solidFill>
                  <a:schemeClr val="accent5"/>
                </a:solidFill>
              </a:rPr>
              <a:t>Maths</a:t>
            </a:r>
          </a:p>
        </p:txBody>
      </p:sp>
      <p:sp>
        <p:nvSpPr>
          <p:cNvPr id="3" name="Content Placeholder 2"/>
          <p:cNvSpPr>
            <a:spLocks noGrp="1"/>
          </p:cNvSpPr>
          <p:nvPr>
            <p:ph idx="1"/>
          </p:nvPr>
        </p:nvSpPr>
        <p:spPr/>
        <p:txBody>
          <a:bodyPr/>
          <a:lstStyle/>
          <a:p>
            <a:pPr marL="0" indent="0">
              <a:buNone/>
            </a:pPr>
            <a:endParaRPr lang="en-GB" dirty="0"/>
          </a:p>
          <a:p>
            <a:pPr marL="0" indent="0">
              <a:buNone/>
            </a:pPr>
            <a:endParaRPr lang="en-GB" dirty="0"/>
          </a:p>
        </p:txBody>
      </p:sp>
      <p:sp>
        <p:nvSpPr>
          <p:cNvPr id="5" name="Down Arrow 4"/>
          <p:cNvSpPr/>
          <p:nvPr/>
        </p:nvSpPr>
        <p:spPr>
          <a:xfrm rot="3858262">
            <a:off x="6033302" y="1545293"/>
            <a:ext cx="588580" cy="14497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assoonPrimaryInfant" panose="00000400000000000000" pitchFamily="2" charset="0"/>
            </a:endParaRPr>
          </a:p>
        </p:txBody>
      </p:sp>
      <p:sp>
        <p:nvSpPr>
          <p:cNvPr id="6" name="Rounded Rectangle 5"/>
          <p:cNvSpPr/>
          <p:nvPr/>
        </p:nvSpPr>
        <p:spPr>
          <a:xfrm>
            <a:off x="7932225" y="172172"/>
            <a:ext cx="3139066" cy="19122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SassoonPrimaryInfant" panose="00000400000000000000" pitchFamily="2" charset="0"/>
              </a:rPr>
              <a:t>Every lesson, children are exposed to reasoning and problem solving.</a:t>
            </a:r>
          </a:p>
        </p:txBody>
      </p:sp>
      <p:pic>
        <p:nvPicPr>
          <p:cNvPr id="8" name="Picture 2" descr="https://stewartfleming-bromley.secure-dbprimary.com/bromley/primary/stewartfleming/web/stewart_fleming_primary_schoo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2" y="5495871"/>
            <a:ext cx="2381924" cy="925950"/>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9"/>
          <p:cNvSpPr/>
          <p:nvPr/>
        </p:nvSpPr>
        <p:spPr>
          <a:xfrm>
            <a:off x="7932225" y="2543107"/>
            <a:ext cx="3139066" cy="19122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SassoonPrimaryInfant" panose="00000400000000000000" pitchFamily="2" charset="0"/>
              </a:rPr>
              <a:t>These challenge questions are designed to make the children explain their reasoning, often requiring them to explain how they got to their answer.</a:t>
            </a:r>
          </a:p>
        </p:txBody>
      </p:sp>
      <p:sp>
        <p:nvSpPr>
          <p:cNvPr id="11" name="Rounded Rectangle 10"/>
          <p:cNvSpPr/>
          <p:nvPr/>
        </p:nvSpPr>
        <p:spPr>
          <a:xfrm>
            <a:off x="7932225" y="4781958"/>
            <a:ext cx="3139066" cy="19122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SassoonPrimaryInfant" panose="00000400000000000000" pitchFamily="2" charset="0"/>
              </a:rPr>
              <a:t>Sometimes, these can have multiple answers which helps to develops the children’s thinking skills.</a:t>
            </a:r>
          </a:p>
        </p:txBody>
      </p:sp>
      <p:pic>
        <p:nvPicPr>
          <p:cNvPr id="12" name="Picture 11">
            <a:extLst>
              <a:ext uri="{FF2B5EF4-FFF2-40B4-BE49-F238E27FC236}">
                <a16:creationId xmlns:a16="http://schemas.microsoft.com/office/drawing/2014/main" id="{2D43B16F-4D3B-4773-9628-D2700C1D619B}"/>
              </a:ext>
            </a:extLst>
          </p:cNvPr>
          <p:cNvPicPr>
            <a:picLocks noChangeAspect="1"/>
          </p:cNvPicPr>
          <p:nvPr/>
        </p:nvPicPr>
        <p:blipFill>
          <a:blip r:embed="rId3"/>
          <a:stretch>
            <a:fillRect/>
          </a:stretch>
        </p:blipFill>
        <p:spPr>
          <a:xfrm>
            <a:off x="595293" y="4140805"/>
            <a:ext cx="3345420" cy="2352070"/>
          </a:xfrm>
          <a:prstGeom prst="rect">
            <a:avLst/>
          </a:prstGeom>
        </p:spPr>
      </p:pic>
      <p:pic>
        <p:nvPicPr>
          <p:cNvPr id="13" name="Picture 12">
            <a:extLst>
              <a:ext uri="{FF2B5EF4-FFF2-40B4-BE49-F238E27FC236}">
                <a16:creationId xmlns:a16="http://schemas.microsoft.com/office/drawing/2014/main" id="{BFEB16D6-7B5E-4B6B-A748-46A122FF6970}"/>
              </a:ext>
            </a:extLst>
          </p:cNvPr>
          <p:cNvPicPr>
            <a:picLocks noChangeAspect="1"/>
          </p:cNvPicPr>
          <p:nvPr/>
        </p:nvPicPr>
        <p:blipFill>
          <a:blip r:embed="rId4"/>
          <a:stretch>
            <a:fillRect/>
          </a:stretch>
        </p:blipFill>
        <p:spPr>
          <a:xfrm>
            <a:off x="595293" y="330874"/>
            <a:ext cx="3807374" cy="3453725"/>
          </a:xfrm>
          <a:prstGeom prst="rect">
            <a:avLst/>
          </a:prstGeom>
        </p:spPr>
      </p:pic>
    </p:spTree>
    <p:extLst>
      <p:ext uri="{BB962C8B-B14F-4D97-AF65-F5344CB8AC3E}">
        <p14:creationId xmlns:p14="http://schemas.microsoft.com/office/powerpoint/2010/main" val="1120462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chemeClr val="accent5"/>
                </a:solidFill>
              </a:rPr>
              <a:t>Maths</a:t>
            </a:r>
          </a:p>
        </p:txBody>
      </p:sp>
      <p:pic>
        <p:nvPicPr>
          <p:cNvPr id="8" name="Picture 2" descr="https://stewartfleming-bromley.secure-dbprimary.com/bromley/primary/stewartfleming/web/stewart_fleming_primary_schoo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2" y="5495871"/>
            <a:ext cx="2381924" cy="9259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301752" y="652818"/>
            <a:ext cx="2631134" cy="2577237"/>
          </a:xfrm>
          <a:prstGeom prst="rect">
            <a:avLst/>
          </a:prstGeom>
        </p:spPr>
      </p:pic>
      <p:sp>
        <p:nvSpPr>
          <p:cNvPr id="9" name="Content Placeholder 2"/>
          <p:cNvSpPr txBox="1">
            <a:spLocks/>
          </p:cNvSpPr>
          <p:nvPr/>
        </p:nvSpPr>
        <p:spPr>
          <a:xfrm>
            <a:off x="3377184" y="1315968"/>
            <a:ext cx="8513064" cy="173611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latin typeface="SassoonPrimaryInfant" panose="00000400000000000000" pitchFamily="2" charset="0"/>
              </a:rPr>
              <a:t>This year, the children will be taking part in an MTC (Multiplication Tables Check). </a:t>
            </a:r>
          </a:p>
          <a:p>
            <a:pPr marL="0" indent="0">
              <a:buFont typeface="Arial" panose="020B0604020202020204" pitchFamily="34" charset="0"/>
              <a:buNone/>
            </a:pPr>
            <a:r>
              <a:rPr lang="en-GB" dirty="0">
                <a:latin typeface="SassoonPrimaryInfant" panose="00000400000000000000" pitchFamily="2" charset="0"/>
              </a:rPr>
              <a:t>There are 25 questions in total, with 6 seconds to answer each question. </a:t>
            </a:r>
          </a:p>
        </p:txBody>
      </p:sp>
      <p:pic>
        <p:nvPicPr>
          <p:cNvPr id="10" name="Picture 9"/>
          <p:cNvPicPr>
            <a:picLocks noChangeAspect="1"/>
          </p:cNvPicPr>
          <p:nvPr/>
        </p:nvPicPr>
        <p:blipFill>
          <a:blip r:embed="rId4"/>
          <a:stretch>
            <a:fillRect/>
          </a:stretch>
        </p:blipFill>
        <p:spPr>
          <a:xfrm>
            <a:off x="960309" y="3364992"/>
            <a:ext cx="6113294" cy="3369736"/>
          </a:xfrm>
          <a:prstGeom prst="rect">
            <a:avLst/>
          </a:prstGeom>
        </p:spPr>
      </p:pic>
      <p:sp>
        <p:nvSpPr>
          <p:cNvPr id="11" name="Rectangle 10"/>
          <p:cNvSpPr/>
          <p:nvPr/>
        </p:nvSpPr>
        <p:spPr>
          <a:xfrm>
            <a:off x="7281056" y="3364992"/>
            <a:ext cx="4694536" cy="1938992"/>
          </a:xfrm>
          <a:prstGeom prst="rect">
            <a:avLst/>
          </a:prstGeom>
        </p:spPr>
        <p:txBody>
          <a:bodyPr wrap="square">
            <a:spAutoFit/>
          </a:bodyPr>
          <a:lstStyle/>
          <a:p>
            <a:r>
              <a:rPr lang="en-GB" sz="2400" dirty="0">
                <a:latin typeface="SassoonPrimaryInfant" panose="00000400000000000000" pitchFamily="2" charset="0"/>
              </a:rPr>
              <a:t>You can support your child’s multiplication knowledge by logging  into </a:t>
            </a:r>
            <a:r>
              <a:rPr lang="en-GB" sz="2400" b="1" dirty="0">
                <a:latin typeface="SassoonPrimaryInfant" panose="00000400000000000000" pitchFamily="2" charset="0"/>
              </a:rPr>
              <a:t>Times Table Rockstars </a:t>
            </a:r>
            <a:r>
              <a:rPr lang="en-GB" sz="2400" dirty="0">
                <a:latin typeface="SassoonPrimaryInfant" panose="00000400000000000000" pitchFamily="2" charset="0"/>
              </a:rPr>
              <a:t>and completing at least </a:t>
            </a:r>
            <a:r>
              <a:rPr lang="en-GB" sz="2400" b="1" dirty="0">
                <a:latin typeface="SassoonPrimaryInfant" panose="00000400000000000000" pitchFamily="2" charset="0"/>
              </a:rPr>
              <a:t>3 Soundchecks a week at home.</a:t>
            </a:r>
          </a:p>
        </p:txBody>
      </p:sp>
    </p:spTree>
    <p:extLst>
      <p:ext uri="{BB962C8B-B14F-4D97-AF65-F5344CB8AC3E}">
        <p14:creationId xmlns:p14="http://schemas.microsoft.com/office/powerpoint/2010/main" val="4204080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chemeClr val="accent5"/>
                </a:solidFill>
                <a:latin typeface="SassoonPrimaryInfant" panose="00000400000000000000" pitchFamily="2" charset="0"/>
              </a:rPr>
              <a:t>IPC Topic:  Brainwave</a:t>
            </a:r>
          </a:p>
        </p:txBody>
      </p:sp>
      <p:sp>
        <p:nvSpPr>
          <p:cNvPr id="3" name="Content Placeholder 2"/>
          <p:cNvSpPr>
            <a:spLocks noGrp="1"/>
          </p:cNvSpPr>
          <p:nvPr>
            <p:ph idx="1"/>
          </p:nvPr>
        </p:nvSpPr>
        <p:spPr>
          <a:xfrm>
            <a:off x="6096000" y="1568166"/>
            <a:ext cx="5257800" cy="4351338"/>
          </a:xfrm>
        </p:spPr>
        <p:txBody>
          <a:bodyPr/>
          <a:lstStyle/>
          <a:p>
            <a:pPr marL="0" indent="0">
              <a:buNone/>
            </a:pPr>
            <a:r>
              <a:rPr lang="en-GB" dirty="0"/>
              <a:t>This is a 3 week topic that is PSHE focused. </a:t>
            </a:r>
          </a:p>
          <a:p>
            <a:pPr marL="0" indent="0">
              <a:buNone/>
            </a:pPr>
            <a:endParaRPr lang="en-GB" dirty="0"/>
          </a:p>
          <a:p>
            <a:pPr marL="0" indent="0">
              <a:buNone/>
            </a:pPr>
            <a:r>
              <a:rPr lang="en-GB" dirty="0"/>
              <a:t>It will help children consider how they learn and how their brains work.</a:t>
            </a:r>
          </a:p>
        </p:txBody>
      </p:sp>
      <p:pic>
        <p:nvPicPr>
          <p:cNvPr id="7" name="Picture 2" descr="https://stewartfleming-bromley.secure-dbprimary.com/bromley/primary/stewartfleming/web/stewart_fleming_primary_schoo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5713988"/>
            <a:ext cx="2381924" cy="9259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838200" y="1690688"/>
            <a:ext cx="4924631" cy="3326097"/>
          </a:xfrm>
          <a:prstGeom prst="rect">
            <a:avLst/>
          </a:prstGeom>
        </p:spPr>
      </p:pic>
    </p:spTree>
    <p:extLst>
      <p:ext uri="{BB962C8B-B14F-4D97-AF65-F5344CB8AC3E}">
        <p14:creationId xmlns:p14="http://schemas.microsoft.com/office/powerpoint/2010/main" val="1147328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5684" y="606428"/>
            <a:ext cx="5979695" cy="482607"/>
          </a:xfrm>
        </p:spPr>
        <p:txBody>
          <a:bodyPr>
            <a:normAutofit fontScale="90000"/>
          </a:bodyPr>
          <a:lstStyle/>
          <a:p>
            <a:pPr algn="ctr"/>
            <a:r>
              <a:rPr lang="en-GB" b="1" dirty="0">
                <a:solidFill>
                  <a:schemeClr val="accent5"/>
                </a:solidFill>
              </a:rPr>
              <a:t>IPC Topic:  Temples, Treasures and Tombs</a:t>
            </a:r>
          </a:p>
        </p:txBody>
      </p:sp>
      <p:sp>
        <p:nvSpPr>
          <p:cNvPr id="3" name="Content Placeholder 2"/>
          <p:cNvSpPr>
            <a:spLocks noGrp="1"/>
          </p:cNvSpPr>
          <p:nvPr>
            <p:ph idx="1"/>
          </p:nvPr>
        </p:nvSpPr>
        <p:spPr>
          <a:xfrm>
            <a:off x="6096000" y="1568166"/>
            <a:ext cx="5257800" cy="4351338"/>
          </a:xfrm>
        </p:spPr>
        <p:txBody>
          <a:bodyPr/>
          <a:lstStyle/>
          <a:p>
            <a:pPr marL="0" indent="0">
              <a:buNone/>
            </a:pPr>
            <a:r>
              <a:rPr lang="en-GB" dirty="0"/>
              <a:t>This is a 6 week topic that is History focused and will span over Autumn 1 and Autumn 2.</a:t>
            </a:r>
          </a:p>
          <a:p>
            <a:pPr marL="0" indent="0">
              <a:buNone/>
            </a:pPr>
            <a:endParaRPr lang="en-GB" dirty="0"/>
          </a:p>
          <a:p>
            <a:pPr marL="0" indent="0">
              <a:buNone/>
            </a:pPr>
            <a:r>
              <a:rPr lang="en-GB" dirty="0"/>
              <a:t>We will be learning all about Ancient Egypt and Ancient Sumer and comparing the two.</a:t>
            </a:r>
          </a:p>
        </p:txBody>
      </p:sp>
      <p:pic>
        <p:nvPicPr>
          <p:cNvPr id="7" name="Picture 2" descr="https://stewartfleming-bromley.secure-dbprimary.com/bromley/primary/stewartfleming/web/stewart_fleming_primary_schoo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5713988"/>
            <a:ext cx="2381924" cy="9259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443665" y="365125"/>
            <a:ext cx="4831021" cy="3565110"/>
          </a:xfrm>
          <a:prstGeom prst="rect">
            <a:avLst/>
          </a:prstGeom>
        </p:spPr>
      </p:pic>
      <p:pic>
        <p:nvPicPr>
          <p:cNvPr id="6" name="Picture 5"/>
          <p:cNvPicPr>
            <a:picLocks noChangeAspect="1"/>
          </p:cNvPicPr>
          <p:nvPr/>
        </p:nvPicPr>
        <p:blipFill>
          <a:blip r:embed="rId4"/>
          <a:stretch>
            <a:fillRect/>
          </a:stretch>
        </p:blipFill>
        <p:spPr>
          <a:xfrm>
            <a:off x="443664" y="3930235"/>
            <a:ext cx="4831022" cy="2192958"/>
          </a:xfrm>
          <a:prstGeom prst="rect">
            <a:avLst/>
          </a:prstGeom>
        </p:spPr>
      </p:pic>
    </p:spTree>
    <p:extLst>
      <p:ext uri="{BB962C8B-B14F-4D97-AF65-F5344CB8AC3E}">
        <p14:creationId xmlns:p14="http://schemas.microsoft.com/office/powerpoint/2010/main" val="4261532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204691"/>
            <a:ext cx="10515600" cy="613567"/>
          </a:xfrm>
        </p:spPr>
        <p:txBody>
          <a:bodyPr>
            <a:normAutofit fontScale="90000"/>
          </a:bodyPr>
          <a:lstStyle/>
          <a:p>
            <a:pPr algn="ctr"/>
            <a:r>
              <a:rPr lang="en-GB" b="1" dirty="0">
                <a:solidFill>
                  <a:schemeClr val="accent5"/>
                </a:solidFill>
              </a:rPr>
              <a:t>Curriculum Letter</a:t>
            </a:r>
          </a:p>
        </p:txBody>
      </p:sp>
      <p:pic>
        <p:nvPicPr>
          <p:cNvPr id="6" name="Picture 2" descr="https://stewartfleming-bromley.secure-dbprimary.com/bromley/primary/stewartfleming/web/stewart_fleming_primary_schoo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05038" y="5932050"/>
            <a:ext cx="2381924" cy="9259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4CEFD18-7587-475C-9E1A-BC9326E482DB}"/>
              </a:ext>
            </a:extLst>
          </p:cNvPr>
          <p:cNvPicPr>
            <a:picLocks noChangeAspect="1"/>
          </p:cNvPicPr>
          <p:nvPr/>
        </p:nvPicPr>
        <p:blipFill>
          <a:blip r:embed="rId3"/>
          <a:stretch>
            <a:fillRect/>
          </a:stretch>
        </p:blipFill>
        <p:spPr>
          <a:xfrm>
            <a:off x="192448" y="922867"/>
            <a:ext cx="3711567" cy="4510415"/>
          </a:xfrm>
          <a:prstGeom prst="rect">
            <a:avLst/>
          </a:prstGeom>
        </p:spPr>
      </p:pic>
      <p:pic>
        <p:nvPicPr>
          <p:cNvPr id="7" name="Picture 6">
            <a:extLst>
              <a:ext uri="{FF2B5EF4-FFF2-40B4-BE49-F238E27FC236}">
                <a16:creationId xmlns:a16="http://schemas.microsoft.com/office/drawing/2014/main" id="{804CFE10-F443-49AA-BED8-7D72B58F2023}"/>
              </a:ext>
            </a:extLst>
          </p:cNvPr>
          <p:cNvPicPr>
            <a:picLocks noChangeAspect="1"/>
          </p:cNvPicPr>
          <p:nvPr/>
        </p:nvPicPr>
        <p:blipFill>
          <a:blip r:embed="rId4"/>
          <a:stretch>
            <a:fillRect/>
          </a:stretch>
        </p:blipFill>
        <p:spPr>
          <a:xfrm>
            <a:off x="3940050" y="922867"/>
            <a:ext cx="4081050" cy="4701640"/>
          </a:xfrm>
          <a:prstGeom prst="rect">
            <a:avLst/>
          </a:prstGeom>
        </p:spPr>
      </p:pic>
      <p:pic>
        <p:nvPicPr>
          <p:cNvPr id="9" name="Picture 8">
            <a:extLst>
              <a:ext uri="{FF2B5EF4-FFF2-40B4-BE49-F238E27FC236}">
                <a16:creationId xmlns:a16="http://schemas.microsoft.com/office/drawing/2014/main" id="{52416AAF-A43E-4E95-A14A-13859BEBB367}"/>
              </a:ext>
            </a:extLst>
          </p:cNvPr>
          <p:cNvPicPr>
            <a:picLocks noChangeAspect="1"/>
          </p:cNvPicPr>
          <p:nvPr/>
        </p:nvPicPr>
        <p:blipFill>
          <a:blip r:embed="rId5"/>
          <a:stretch>
            <a:fillRect/>
          </a:stretch>
        </p:blipFill>
        <p:spPr>
          <a:xfrm>
            <a:off x="8021100" y="818258"/>
            <a:ext cx="3978451" cy="3220342"/>
          </a:xfrm>
          <a:prstGeom prst="rect">
            <a:avLst/>
          </a:prstGeom>
        </p:spPr>
      </p:pic>
    </p:spTree>
    <p:extLst>
      <p:ext uri="{BB962C8B-B14F-4D97-AF65-F5344CB8AC3E}">
        <p14:creationId xmlns:p14="http://schemas.microsoft.com/office/powerpoint/2010/main" val="1776988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b="1" dirty="0">
                <a:solidFill>
                  <a:schemeClr val="accent5"/>
                </a:solidFill>
              </a:rPr>
              <a:t>Homework</a:t>
            </a:r>
          </a:p>
        </p:txBody>
      </p:sp>
      <p:sp>
        <p:nvSpPr>
          <p:cNvPr id="5" name="Content Placeholder 4"/>
          <p:cNvSpPr>
            <a:spLocks noGrp="1"/>
          </p:cNvSpPr>
          <p:nvPr>
            <p:ph idx="1"/>
          </p:nvPr>
        </p:nvSpPr>
        <p:spPr>
          <a:xfrm>
            <a:off x="838200" y="1297690"/>
            <a:ext cx="10515600" cy="4351338"/>
          </a:xfrm>
        </p:spPr>
        <p:txBody>
          <a:bodyPr>
            <a:normAutofit fontScale="77500" lnSpcReduction="20000"/>
          </a:bodyPr>
          <a:lstStyle/>
          <a:p>
            <a:pPr marL="0" indent="0">
              <a:lnSpc>
                <a:spcPct val="120000"/>
              </a:lnSpc>
              <a:buNone/>
            </a:pPr>
            <a:r>
              <a:rPr lang="en-GB" dirty="0"/>
              <a:t>A homework menu will be sent home for this half term. It has already been stuck into your child’s homework book. We ask that children complete at least one piece of homework every week and that they hand in their homework books on </a:t>
            </a:r>
            <a:r>
              <a:rPr lang="en-GB" b="1" dirty="0"/>
              <a:t>Wednesdays</a:t>
            </a:r>
            <a:r>
              <a:rPr lang="en-GB" dirty="0"/>
              <a:t>.</a:t>
            </a:r>
          </a:p>
          <a:p>
            <a:pPr marL="0" indent="0">
              <a:lnSpc>
                <a:spcPct val="120000"/>
              </a:lnSpc>
              <a:buNone/>
            </a:pPr>
            <a:r>
              <a:rPr lang="en-GB" dirty="0"/>
              <a:t>We do also ask that children </a:t>
            </a:r>
            <a:r>
              <a:rPr lang="en-GB" b="1" dirty="0"/>
              <a:t>read</a:t>
            </a:r>
            <a:r>
              <a:rPr lang="en-GB" dirty="0"/>
              <a:t> </a:t>
            </a:r>
            <a:r>
              <a:rPr lang="en-GB" b="1" dirty="0"/>
              <a:t>at least 3 times a week </a:t>
            </a:r>
            <a:r>
              <a:rPr lang="en-GB" dirty="0"/>
              <a:t>at home. This can be reading a match report or a newspaper article, not just the book that they have taken home! Please do remind your children to document their reading.</a:t>
            </a:r>
          </a:p>
          <a:p>
            <a:pPr marL="0" indent="0">
              <a:lnSpc>
                <a:spcPct val="120000"/>
              </a:lnSpc>
              <a:buNone/>
            </a:pPr>
            <a:r>
              <a:rPr lang="en-GB" dirty="0"/>
              <a:t>Children will also take part in weekly times tables tests in school and record these in their Times Table books. Please support your child to practise their times tables every week. You could document your times tables practise by writing in your blue times table book, or by practising on times table rockstars. </a:t>
            </a:r>
          </a:p>
        </p:txBody>
      </p:sp>
      <p:pic>
        <p:nvPicPr>
          <p:cNvPr id="6" name="Picture 2" descr="https://stewartfleming-bromley.secure-dbprimary.com/bromley/primary/stewartfleming/web/stewart_fleming_primary_schoo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39561" y="5713988"/>
            <a:ext cx="2381924" cy="92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26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86167" y="218062"/>
            <a:ext cx="4667992" cy="829250"/>
          </a:xfrm>
        </p:spPr>
        <p:txBody>
          <a:bodyPr/>
          <a:lstStyle/>
          <a:p>
            <a:pPr algn="ctr"/>
            <a:r>
              <a:rPr lang="en-GB" b="1" dirty="0">
                <a:solidFill>
                  <a:schemeClr val="accent5"/>
                </a:solidFill>
              </a:rPr>
              <a:t>Spelling homework</a:t>
            </a:r>
          </a:p>
        </p:txBody>
      </p:sp>
      <p:sp>
        <p:nvSpPr>
          <p:cNvPr id="5" name="Content Placeholder 4"/>
          <p:cNvSpPr>
            <a:spLocks noGrp="1"/>
          </p:cNvSpPr>
          <p:nvPr>
            <p:ph idx="1"/>
          </p:nvPr>
        </p:nvSpPr>
        <p:spPr>
          <a:xfrm>
            <a:off x="6096001" y="895350"/>
            <a:ext cx="5648324" cy="3414183"/>
          </a:xfrm>
        </p:spPr>
        <p:txBody>
          <a:bodyPr>
            <a:noAutofit/>
          </a:bodyPr>
          <a:lstStyle/>
          <a:p>
            <a:pPr marL="0" indent="0">
              <a:lnSpc>
                <a:spcPct val="100000"/>
              </a:lnSpc>
              <a:buNone/>
            </a:pPr>
            <a:endParaRPr lang="en-GB" sz="2000" dirty="0">
              <a:cs typeface="Calibri" panose="020F0502020204030204" pitchFamily="34" charset="0"/>
            </a:endParaRPr>
          </a:p>
          <a:p>
            <a:pPr marL="0" indent="0">
              <a:lnSpc>
                <a:spcPct val="100000"/>
              </a:lnSpc>
              <a:buNone/>
            </a:pPr>
            <a:r>
              <a:rPr lang="en-GB" sz="2000" dirty="0">
                <a:cs typeface="Calibri" panose="020F0502020204030204" pitchFamily="34" charset="0"/>
              </a:rPr>
              <a:t>Spelling homework will continue to be handed out in on a Friday to be completed by the Wednesday.</a:t>
            </a:r>
          </a:p>
          <a:p>
            <a:pPr marL="0" indent="0">
              <a:lnSpc>
                <a:spcPct val="100000"/>
              </a:lnSpc>
              <a:buNone/>
            </a:pPr>
            <a:r>
              <a:rPr lang="en-GB" sz="2000" dirty="0">
                <a:cs typeface="Calibri" panose="020F0502020204030204" pitchFamily="34" charset="0"/>
              </a:rPr>
              <a:t>Spelling rules and patterns are taught through discrete spelling lessons. </a:t>
            </a:r>
          </a:p>
          <a:p>
            <a:pPr marL="0" indent="0">
              <a:lnSpc>
                <a:spcPct val="100000"/>
              </a:lnSpc>
              <a:buNone/>
            </a:pPr>
            <a:r>
              <a:rPr lang="en-GB" sz="2000" dirty="0">
                <a:cs typeface="Calibri" panose="020F0502020204030204" pitchFamily="34" charset="0"/>
              </a:rPr>
              <a:t>This is in addition to the homework menu. There is no longer a weekly spelling test. </a:t>
            </a:r>
          </a:p>
        </p:txBody>
      </p:sp>
      <p:pic>
        <p:nvPicPr>
          <p:cNvPr id="6" name="Picture 2" descr="https://stewartfleming-bromley.secure-dbprimary.com/bromley/primary/stewartfleming/web/stewart_fleming_primary_schoo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7135" y="5713988"/>
            <a:ext cx="2381924" cy="9259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1CE774C6-8708-4B3B-AD46-460D528267BA}"/>
              </a:ext>
            </a:extLst>
          </p:cNvPr>
          <p:cNvPicPr>
            <a:picLocks noChangeAspect="1"/>
          </p:cNvPicPr>
          <p:nvPr/>
        </p:nvPicPr>
        <p:blipFill>
          <a:blip r:embed="rId3"/>
          <a:stretch>
            <a:fillRect/>
          </a:stretch>
        </p:blipFill>
        <p:spPr>
          <a:xfrm>
            <a:off x="610855" y="648207"/>
            <a:ext cx="4628935" cy="5991731"/>
          </a:xfrm>
          <a:prstGeom prst="rect">
            <a:avLst/>
          </a:prstGeom>
        </p:spPr>
      </p:pic>
    </p:spTree>
    <p:extLst>
      <p:ext uri="{BB962C8B-B14F-4D97-AF65-F5344CB8AC3E}">
        <p14:creationId xmlns:p14="http://schemas.microsoft.com/office/powerpoint/2010/main" val="901714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19156" y="218062"/>
            <a:ext cx="5535003" cy="829250"/>
          </a:xfrm>
        </p:spPr>
        <p:txBody>
          <a:bodyPr>
            <a:normAutofit/>
          </a:bodyPr>
          <a:lstStyle/>
          <a:p>
            <a:pPr algn="ctr"/>
            <a:r>
              <a:rPr lang="en-GB" b="1" dirty="0">
                <a:solidFill>
                  <a:schemeClr val="accent5"/>
                </a:solidFill>
              </a:rPr>
              <a:t>Times tables</a:t>
            </a:r>
          </a:p>
        </p:txBody>
      </p:sp>
      <p:sp>
        <p:nvSpPr>
          <p:cNvPr id="5" name="Content Placeholder 4"/>
          <p:cNvSpPr>
            <a:spLocks noGrp="1"/>
          </p:cNvSpPr>
          <p:nvPr>
            <p:ph idx="1"/>
          </p:nvPr>
        </p:nvSpPr>
        <p:spPr>
          <a:xfrm>
            <a:off x="5824468" y="1221354"/>
            <a:ext cx="5648324" cy="4597247"/>
          </a:xfrm>
        </p:spPr>
        <p:txBody>
          <a:bodyPr>
            <a:noAutofit/>
          </a:bodyPr>
          <a:lstStyle/>
          <a:p>
            <a:pPr marL="0" indent="0">
              <a:lnSpc>
                <a:spcPct val="100000"/>
              </a:lnSpc>
              <a:buNone/>
            </a:pPr>
            <a:r>
              <a:rPr lang="en-GB" sz="2000" dirty="0">
                <a:cs typeface="Calibri" panose="020F0502020204030204" pitchFamily="34" charset="0"/>
              </a:rPr>
              <a:t>Each week, the children will be take home their times table book (a small blue book). You can use this book at home with your child to practise their timetables. You can record your timetable practise in the blue book if you would like to. </a:t>
            </a:r>
          </a:p>
          <a:p>
            <a:pPr marL="0" indent="0">
              <a:lnSpc>
                <a:spcPct val="100000"/>
              </a:lnSpc>
              <a:buNone/>
            </a:pPr>
            <a:r>
              <a:rPr lang="en-GB" sz="2000" dirty="0">
                <a:cs typeface="Calibri" panose="020F0502020204030204" pitchFamily="34" charset="0"/>
              </a:rPr>
              <a:t>At the beginning of the week, the children will have a short times tables test at the beginning of their maths lesson. The timetable test will be stuck in to their small blue book.</a:t>
            </a:r>
          </a:p>
          <a:p>
            <a:pPr marL="0" indent="0">
              <a:lnSpc>
                <a:spcPct val="100000"/>
              </a:lnSpc>
              <a:buNone/>
            </a:pPr>
            <a:endParaRPr lang="en-GB" sz="2000" dirty="0">
              <a:cs typeface="Calibri" panose="020F0502020204030204" pitchFamily="34" charset="0"/>
            </a:endParaRPr>
          </a:p>
          <a:p>
            <a:pPr marL="0" indent="0">
              <a:lnSpc>
                <a:spcPct val="100000"/>
              </a:lnSpc>
              <a:buNone/>
            </a:pPr>
            <a:r>
              <a:rPr lang="en-GB" sz="2000" dirty="0">
                <a:cs typeface="Calibri" panose="020F0502020204030204" pitchFamily="34" charset="0"/>
              </a:rPr>
              <a:t>Practice does not need to be done in books, it could be completed on TTRS.</a:t>
            </a:r>
          </a:p>
          <a:p>
            <a:pPr marL="0" indent="0">
              <a:lnSpc>
                <a:spcPct val="100000"/>
              </a:lnSpc>
              <a:buNone/>
            </a:pPr>
            <a:endParaRPr lang="en-GB" sz="2000" dirty="0">
              <a:cs typeface="Calibri" panose="020F0502020204030204" pitchFamily="34" charset="0"/>
            </a:endParaRPr>
          </a:p>
        </p:txBody>
      </p:sp>
      <p:pic>
        <p:nvPicPr>
          <p:cNvPr id="6" name="Picture 2" descr="https://stewartfleming-bromley.secure-dbprimary.com/bromley/primary/stewartfleming/web/stewart_fleming_primary_schoo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7135" y="5713988"/>
            <a:ext cx="2381924" cy="9259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a:stretch>
            <a:fillRect/>
          </a:stretch>
        </p:blipFill>
        <p:spPr>
          <a:xfrm>
            <a:off x="617691" y="528638"/>
            <a:ext cx="3286125" cy="5648325"/>
          </a:xfrm>
          <a:prstGeom prst="rect">
            <a:avLst/>
          </a:prstGeom>
        </p:spPr>
      </p:pic>
    </p:spTree>
    <p:extLst>
      <p:ext uri="{BB962C8B-B14F-4D97-AF65-F5344CB8AC3E}">
        <p14:creationId xmlns:p14="http://schemas.microsoft.com/office/powerpoint/2010/main" val="1910151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218062"/>
            <a:ext cx="10515600" cy="1325563"/>
          </a:xfrm>
        </p:spPr>
        <p:txBody>
          <a:bodyPr/>
          <a:lstStyle/>
          <a:p>
            <a:pPr algn="ctr"/>
            <a:r>
              <a:rPr lang="en-GB" b="1" u="sng" dirty="0">
                <a:solidFill>
                  <a:schemeClr val="accent5"/>
                </a:solidFill>
              </a:rPr>
              <a:t>Parental Engagement</a:t>
            </a:r>
          </a:p>
        </p:txBody>
      </p:sp>
      <p:sp>
        <p:nvSpPr>
          <p:cNvPr id="5" name="Content Placeholder 4"/>
          <p:cNvSpPr>
            <a:spLocks noGrp="1"/>
          </p:cNvSpPr>
          <p:nvPr>
            <p:ph idx="1"/>
          </p:nvPr>
        </p:nvSpPr>
        <p:spPr>
          <a:xfrm>
            <a:off x="838200" y="1253331"/>
            <a:ext cx="10515600" cy="4351338"/>
          </a:xfrm>
        </p:spPr>
        <p:txBody>
          <a:bodyPr>
            <a:normAutofit fontScale="77500" lnSpcReduction="20000"/>
          </a:bodyPr>
          <a:lstStyle/>
          <a:p>
            <a:pPr marL="0" indent="0">
              <a:buNone/>
            </a:pPr>
            <a:r>
              <a:rPr lang="en-GB" dirty="0"/>
              <a:t>This half term, each class will be going swimming every afternoon for 2 weeks at South Norwood Leisure Centre from the W/C 22</a:t>
            </a:r>
            <a:r>
              <a:rPr lang="en-GB" baseline="30000" dirty="0"/>
              <a:t>nd</a:t>
            </a:r>
            <a:r>
              <a:rPr lang="en-GB" dirty="0"/>
              <a:t> September until the end of half term.</a:t>
            </a:r>
          </a:p>
          <a:p>
            <a:pPr marL="0" indent="0">
              <a:buNone/>
            </a:pPr>
            <a:endParaRPr lang="en-GB" dirty="0"/>
          </a:p>
          <a:p>
            <a:pPr marL="0" indent="0">
              <a:buNone/>
            </a:pPr>
            <a:r>
              <a:rPr lang="en-GB" dirty="0"/>
              <a:t>The swimming lessons will take place from either1-2pm or 2-3pm. If your child’s class’s swimming is from1-2pm, they will be having an early lunch and leaving school after lunch. </a:t>
            </a:r>
          </a:p>
          <a:p>
            <a:pPr marL="0" indent="0">
              <a:buNone/>
            </a:pPr>
            <a:endParaRPr lang="en-GB" dirty="0"/>
          </a:p>
          <a:p>
            <a:pPr marL="0" indent="0">
              <a:buNone/>
            </a:pPr>
            <a:r>
              <a:rPr lang="en-GB" dirty="0"/>
              <a:t>Each class will need parent volunteers for this trip to go ahead. Please let your child’s Class Teacher know if you are available on any of the days to help.</a:t>
            </a:r>
          </a:p>
          <a:p>
            <a:pPr marL="0" indent="0">
              <a:buNone/>
            </a:pPr>
            <a:endParaRPr lang="en-GB" dirty="0"/>
          </a:p>
          <a:p>
            <a:pPr marL="0" indent="0">
              <a:buNone/>
            </a:pPr>
            <a:r>
              <a:rPr lang="en-GB" dirty="0"/>
              <a:t>There will also be other opportunities to support your child’s class throughout the year.</a:t>
            </a:r>
          </a:p>
          <a:p>
            <a:pPr marL="0" indent="0">
              <a:buNone/>
            </a:pPr>
            <a:endParaRPr lang="en-GB" dirty="0"/>
          </a:p>
          <a:p>
            <a:pPr marL="0" indent="0">
              <a:buNone/>
            </a:pPr>
            <a:r>
              <a:rPr lang="en-GB" dirty="0"/>
              <a:t>More information regarding swimming lessons will follow via a letter soon. </a:t>
            </a:r>
          </a:p>
        </p:txBody>
      </p:sp>
      <p:pic>
        <p:nvPicPr>
          <p:cNvPr id="6" name="Picture 2" descr="https://stewartfleming-bromley.secure-dbprimary.com/bromley/primary/stewartfleming/web/stewart_fleming_primary_schoo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39561" y="5713988"/>
            <a:ext cx="2381924" cy="92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494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b="1" dirty="0">
                <a:solidFill>
                  <a:schemeClr val="accent5"/>
                </a:solidFill>
              </a:rPr>
              <a:t>Questions?</a:t>
            </a:r>
          </a:p>
        </p:txBody>
      </p:sp>
      <p:sp>
        <p:nvSpPr>
          <p:cNvPr id="5" name="Content Placeholder 4"/>
          <p:cNvSpPr>
            <a:spLocks noGrp="1"/>
          </p:cNvSpPr>
          <p:nvPr>
            <p:ph idx="1"/>
          </p:nvPr>
        </p:nvSpPr>
        <p:spPr/>
        <p:txBody>
          <a:bodyPr/>
          <a:lstStyle/>
          <a:p>
            <a:pPr marL="0" indent="0">
              <a:buNone/>
            </a:pPr>
            <a:r>
              <a:rPr lang="en-GB" dirty="0"/>
              <a:t>If you have any general questions we would be happy to answer some now. </a:t>
            </a:r>
          </a:p>
          <a:p>
            <a:pPr marL="0" indent="0">
              <a:buNone/>
            </a:pPr>
            <a:endParaRPr lang="en-GB" dirty="0"/>
          </a:p>
          <a:p>
            <a:pPr marL="0" indent="0">
              <a:buNone/>
            </a:pPr>
            <a:r>
              <a:rPr lang="en-GB" dirty="0"/>
              <a:t>You can also always speak to your child’s class teacher at the door in the morning and in the afternoon to pass on short messages. You can also email or telephone the school office to arrange to speak with your child’s class teacher. </a:t>
            </a:r>
          </a:p>
        </p:txBody>
      </p:sp>
      <p:pic>
        <p:nvPicPr>
          <p:cNvPr id="6" name="Picture 2" descr="https://stewartfleming-bromley.secure-dbprimary.com/bromley/primary/stewartfleming/web/stewart_fleming_primary_schoo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39561" y="5713988"/>
            <a:ext cx="2381924" cy="92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6096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chemeClr val="accent5"/>
                </a:solidFill>
              </a:rPr>
              <a:t>Year 4 Team</a:t>
            </a:r>
            <a:endParaRPr lang="en-GB" dirty="0"/>
          </a:p>
        </p:txBody>
      </p:sp>
      <p:sp>
        <p:nvSpPr>
          <p:cNvPr id="3" name="Content Placeholder 2"/>
          <p:cNvSpPr>
            <a:spLocks noGrp="1"/>
          </p:cNvSpPr>
          <p:nvPr>
            <p:ph idx="1"/>
          </p:nvPr>
        </p:nvSpPr>
        <p:spPr/>
        <p:txBody>
          <a:bodyPr>
            <a:normAutofit fontScale="85000" lnSpcReduction="20000"/>
          </a:bodyPr>
          <a:lstStyle/>
          <a:p>
            <a:pPr marL="0" indent="0">
              <a:buNone/>
            </a:pPr>
            <a:r>
              <a:rPr lang="en-GB" dirty="0"/>
              <a:t>Curie Class: Ms King and Mrs Flint-Virtue</a:t>
            </a:r>
          </a:p>
          <a:p>
            <a:pPr marL="0" indent="0">
              <a:buNone/>
            </a:pPr>
            <a:r>
              <a:rPr lang="en-GB" dirty="0"/>
              <a:t>Bowie Class: Ms Grover</a:t>
            </a:r>
          </a:p>
          <a:p>
            <a:pPr marL="0" indent="0">
              <a:buNone/>
            </a:pPr>
            <a:r>
              <a:rPr lang="en-GB" dirty="0"/>
              <a:t>Mercury Class: Mr Smith</a:t>
            </a:r>
          </a:p>
          <a:p>
            <a:pPr marL="0" indent="0">
              <a:buNone/>
            </a:pPr>
            <a:endParaRPr lang="en-GB" dirty="0"/>
          </a:p>
          <a:p>
            <a:pPr marL="0" indent="0">
              <a:buNone/>
            </a:pPr>
            <a:r>
              <a:rPr lang="en-GB" dirty="0"/>
              <a:t>Teaching assistants: Mrs </a:t>
            </a:r>
            <a:r>
              <a:rPr lang="en-GB" dirty="0" err="1"/>
              <a:t>Mcllroy</a:t>
            </a:r>
            <a:r>
              <a:rPr lang="en-GB" dirty="0"/>
              <a:t>, Mrs </a:t>
            </a:r>
            <a:r>
              <a:rPr lang="en-GB" dirty="0" err="1"/>
              <a:t>Laferla</a:t>
            </a:r>
            <a:endParaRPr lang="en-GB" dirty="0"/>
          </a:p>
          <a:p>
            <a:pPr marL="0" indent="0">
              <a:buNone/>
            </a:pPr>
            <a:endParaRPr lang="en-GB" dirty="0"/>
          </a:p>
          <a:p>
            <a:pPr marL="0" indent="0">
              <a:buNone/>
            </a:pPr>
            <a:r>
              <a:rPr lang="en-GB" dirty="0"/>
              <a:t>Specialist Teachers</a:t>
            </a:r>
          </a:p>
          <a:p>
            <a:r>
              <a:rPr lang="en-GB" dirty="0"/>
              <a:t>Mr Williams – PE</a:t>
            </a:r>
          </a:p>
          <a:p>
            <a:r>
              <a:rPr lang="en-GB" dirty="0"/>
              <a:t>Mrs Howe – Art / DT</a:t>
            </a:r>
          </a:p>
          <a:p>
            <a:r>
              <a:rPr lang="en-GB" dirty="0"/>
              <a:t>Mrs Edmunds – Music </a:t>
            </a:r>
          </a:p>
          <a:p>
            <a:r>
              <a:rPr lang="en-GB" dirty="0"/>
              <a:t>Mr Robbins - Computing</a:t>
            </a:r>
          </a:p>
        </p:txBody>
      </p:sp>
    </p:spTree>
    <p:extLst>
      <p:ext uri="{BB962C8B-B14F-4D97-AF65-F5344CB8AC3E}">
        <p14:creationId xmlns:p14="http://schemas.microsoft.com/office/powerpoint/2010/main" val="3372732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chemeClr val="accent5"/>
                </a:solidFill>
              </a:rPr>
              <a:t>School Vision</a:t>
            </a:r>
          </a:p>
        </p:txBody>
      </p:sp>
      <p:sp>
        <p:nvSpPr>
          <p:cNvPr id="3" name="Content Placeholder 2"/>
          <p:cNvSpPr>
            <a:spLocks noGrp="1"/>
          </p:cNvSpPr>
          <p:nvPr>
            <p:ph idx="1"/>
          </p:nvPr>
        </p:nvSpPr>
        <p:spPr/>
        <p:txBody>
          <a:bodyPr>
            <a:normAutofit/>
          </a:bodyPr>
          <a:lstStyle/>
          <a:p>
            <a:pPr marL="0" indent="0">
              <a:buNone/>
            </a:pPr>
            <a:r>
              <a:rPr lang="en-GB" sz="4000" dirty="0">
                <a:solidFill>
                  <a:schemeClr val="accent5">
                    <a:lumMod val="75000"/>
                  </a:schemeClr>
                </a:solidFill>
              </a:rPr>
              <a:t>Every day </a:t>
            </a:r>
            <a:r>
              <a:rPr lang="en-GB" sz="4000" dirty="0"/>
              <a:t>at Stewart Fleming is an </a:t>
            </a:r>
            <a:r>
              <a:rPr lang="en-GB" sz="4000" dirty="0">
                <a:solidFill>
                  <a:schemeClr val="accent5">
                    <a:lumMod val="75000"/>
                  </a:schemeClr>
                </a:solidFill>
              </a:rPr>
              <a:t>extraordinary </a:t>
            </a:r>
            <a:r>
              <a:rPr lang="en-GB" sz="4000" dirty="0"/>
              <a:t>school day.  Our unwavering commitment in delivering an </a:t>
            </a:r>
            <a:r>
              <a:rPr lang="en-GB" sz="4000" dirty="0">
                <a:solidFill>
                  <a:schemeClr val="accent5">
                    <a:lumMod val="75000"/>
                  </a:schemeClr>
                </a:solidFill>
              </a:rPr>
              <a:t>inspiring</a:t>
            </a:r>
            <a:r>
              <a:rPr lang="en-GB" sz="4000" dirty="0"/>
              <a:t> and </a:t>
            </a:r>
            <a:r>
              <a:rPr lang="en-GB" sz="4000" dirty="0">
                <a:solidFill>
                  <a:schemeClr val="accent5">
                    <a:lumMod val="75000"/>
                  </a:schemeClr>
                </a:solidFill>
              </a:rPr>
              <a:t>inclusive</a:t>
            </a:r>
            <a:r>
              <a:rPr lang="en-GB" sz="4000" dirty="0"/>
              <a:t> curriculum develops </a:t>
            </a:r>
            <a:r>
              <a:rPr lang="en-GB" sz="4000" dirty="0">
                <a:solidFill>
                  <a:schemeClr val="accent5">
                    <a:lumMod val="75000"/>
                  </a:schemeClr>
                </a:solidFill>
              </a:rPr>
              <a:t>independent learners</a:t>
            </a:r>
            <a:r>
              <a:rPr lang="en-GB" sz="4000" dirty="0"/>
              <a:t>.  We endeavour to </a:t>
            </a:r>
            <a:r>
              <a:rPr lang="en-GB" sz="4000" dirty="0">
                <a:solidFill>
                  <a:schemeClr val="accent5">
                    <a:lumMod val="75000"/>
                  </a:schemeClr>
                </a:solidFill>
              </a:rPr>
              <a:t>nurture</a:t>
            </a:r>
            <a:r>
              <a:rPr lang="en-GB" sz="4000" dirty="0"/>
              <a:t> inquisitive minds to enable them to become the best that they can be.</a:t>
            </a:r>
          </a:p>
          <a:p>
            <a:endParaRPr lang="en-GB" sz="4000" dirty="0"/>
          </a:p>
        </p:txBody>
      </p:sp>
      <p:pic>
        <p:nvPicPr>
          <p:cNvPr id="4" name="Picture 2" descr="https://stewartfleming-bromley.secure-dbprimary.com/bromley/primary/stewartfleming/web/stewart_fleming_primary_schoo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2" y="5495871"/>
            <a:ext cx="2381924" cy="92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483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accent5"/>
                </a:solidFill>
              </a:rPr>
              <a:t>               Soft Start Morning 8:45 – 9:00</a:t>
            </a:r>
            <a:endParaRPr lang="en-GB" dirty="0"/>
          </a:p>
        </p:txBody>
      </p:sp>
      <p:sp>
        <p:nvSpPr>
          <p:cNvPr id="3" name="Content Placeholder 2"/>
          <p:cNvSpPr>
            <a:spLocks noGrp="1"/>
          </p:cNvSpPr>
          <p:nvPr>
            <p:ph idx="1"/>
          </p:nvPr>
        </p:nvSpPr>
        <p:spPr/>
        <p:txBody>
          <a:bodyPr>
            <a:normAutofit fontScale="92500" lnSpcReduction="20000"/>
          </a:bodyPr>
          <a:lstStyle/>
          <a:p>
            <a:pPr marL="0" indent="0">
              <a:buNone/>
            </a:pPr>
            <a:r>
              <a:rPr lang="en-GB" dirty="0"/>
              <a:t>At Stewart Fleming we believe that in order to expect positive and respectful communication, we need to model and provide opportunities for it within our school day.  Therefore, we encourage all children to come to for at 8:45 am start.  </a:t>
            </a:r>
          </a:p>
          <a:p>
            <a:pPr marL="0" indent="0">
              <a:buNone/>
            </a:pPr>
            <a:r>
              <a:rPr lang="en-GB" dirty="0"/>
              <a:t>Once the children enter their classroom there will be music playing, books to read, partner games to play and optional curriculum or tasks to do. </a:t>
            </a:r>
          </a:p>
          <a:p>
            <a:pPr marL="0" indent="0">
              <a:buNone/>
            </a:pPr>
            <a:r>
              <a:rPr lang="en-GB" dirty="0"/>
              <a:t>The tasks may cover aspects of our SMSC (spiritual, moral, social and cultural development) calendar such as Road Safety Week, Anti-Bullying Week and Children in Need. </a:t>
            </a:r>
          </a:p>
          <a:p>
            <a:pPr marL="0" indent="0">
              <a:buNone/>
            </a:pPr>
            <a:r>
              <a:rPr lang="en-GB" dirty="0"/>
              <a:t>Teachers and support staff in the room play a crucial role. They engage with children, support children's excitement of learning for the day and tutor. This morning routine is fundamental to driving Stewart Flemings ethos as it develops independence, positive communication and well-being of every child.</a:t>
            </a:r>
          </a:p>
        </p:txBody>
      </p:sp>
      <p:pic>
        <p:nvPicPr>
          <p:cNvPr id="4" name="Picture 2" descr="https://stewartfleming-bromley.secure-dbprimary.com/bromley/primary/stewartfleming/web/stewart_fleming_primary_schoo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93023" y="5848925"/>
            <a:ext cx="2381924" cy="92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318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657225" y="323850"/>
            <a:ext cx="10877550" cy="6210300"/>
          </a:xfrm>
          <a:prstGeom prst="rect">
            <a:avLst/>
          </a:prstGeom>
        </p:spPr>
      </p:pic>
    </p:spTree>
    <p:extLst>
      <p:ext uri="{BB962C8B-B14F-4D97-AF65-F5344CB8AC3E}">
        <p14:creationId xmlns:p14="http://schemas.microsoft.com/office/powerpoint/2010/main" val="3377940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chemeClr val="accent5"/>
                </a:solidFill>
              </a:rPr>
              <a:t>Curriculum Offer at Stewart Fleming</a:t>
            </a:r>
          </a:p>
        </p:txBody>
      </p:sp>
      <p:graphicFrame>
        <p:nvGraphicFramePr>
          <p:cNvPr id="4" name="Table 3"/>
          <p:cNvGraphicFramePr>
            <a:graphicFrameLocks noGrp="1"/>
          </p:cNvGraphicFramePr>
          <p:nvPr>
            <p:extLst>
              <p:ext uri="{D42A27DB-BD31-4B8C-83A1-F6EECF244321}">
                <p14:modId xmlns:p14="http://schemas.microsoft.com/office/powerpoint/2010/main" val="2731158617"/>
              </p:ext>
            </p:extLst>
          </p:nvPr>
        </p:nvGraphicFramePr>
        <p:xfrm>
          <a:off x="2284248" y="1690688"/>
          <a:ext cx="8128000" cy="39776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568206067"/>
                    </a:ext>
                  </a:extLst>
                </a:gridCol>
                <a:gridCol w="4064000">
                  <a:extLst>
                    <a:ext uri="{9D8B030D-6E8A-4147-A177-3AD203B41FA5}">
                      <a16:colId xmlns:a16="http://schemas.microsoft.com/office/drawing/2014/main" val="3276723374"/>
                    </a:ext>
                  </a:extLst>
                </a:gridCol>
              </a:tblGrid>
              <a:tr h="370840">
                <a:tc>
                  <a:txBody>
                    <a:bodyPr/>
                    <a:lstStyle/>
                    <a:p>
                      <a:r>
                        <a:rPr lang="en-GB" dirty="0">
                          <a:latin typeface="SassoonPrimaryInfant" panose="00000400000000000000" pitchFamily="2" charset="0"/>
                        </a:rPr>
                        <a:t>Subject</a:t>
                      </a:r>
                    </a:p>
                  </a:txBody>
                  <a:tcPr/>
                </a:tc>
                <a:tc>
                  <a:txBody>
                    <a:bodyPr/>
                    <a:lstStyle/>
                    <a:p>
                      <a:r>
                        <a:rPr lang="en-GB" dirty="0">
                          <a:latin typeface="SassoonPrimaryInfant" panose="00000400000000000000" pitchFamily="2" charset="0"/>
                        </a:rPr>
                        <a:t>Curriculum Scheme</a:t>
                      </a:r>
                    </a:p>
                  </a:txBody>
                  <a:tcPr/>
                </a:tc>
                <a:extLst>
                  <a:ext uri="{0D108BD9-81ED-4DB2-BD59-A6C34878D82A}">
                    <a16:rowId xmlns:a16="http://schemas.microsoft.com/office/drawing/2014/main" val="2504784698"/>
                  </a:ext>
                </a:extLst>
              </a:tr>
              <a:tr h="370840">
                <a:tc>
                  <a:txBody>
                    <a:bodyPr/>
                    <a:lstStyle/>
                    <a:p>
                      <a:r>
                        <a:rPr lang="en-GB" dirty="0">
                          <a:latin typeface="SassoonPrimaryInfant" panose="00000400000000000000" pitchFamily="2" charset="0"/>
                        </a:rPr>
                        <a:t>English (Reading)</a:t>
                      </a:r>
                    </a:p>
                  </a:txBody>
                  <a:tcPr/>
                </a:tc>
                <a:tc>
                  <a:txBody>
                    <a:bodyPr/>
                    <a:lstStyle/>
                    <a:p>
                      <a:r>
                        <a:rPr lang="en-GB" dirty="0">
                          <a:latin typeface="SassoonPrimaryInfant" panose="00000400000000000000" pitchFamily="2" charset="0"/>
                        </a:rPr>
                        <a:t>Little </a:t>
                      </a:r>
                      <a:r>
                        <a:rPr lang="en-GB" dirty="0" err="1">
                          <a:latin typeface="SassoonPrimaryInfant" panose="00000400000000000000" pitchFamily="2" charset="0"/>
                        </a:rPr>
                        <a:t>Wandle</a:t>
                      </a:r>
                      <a:r>
                        <a:rPr lang="en-GB" baseline="0" dirty="0">
                          <a:latin typeface="SassoonPrimaryInfant" panose="00000400000000000000" pitchFamily="2" charset="0"/>
                        </a:rPr>
                        <a:t> (EYFS – Y2)</a:t>
                      </a:r>
                    </a:p>
                    <a:p>
                      <a:r>
                        <a:rPr lang="en-GB" baseline="0" dirty="0"/>
                        <a:t>CUSP</a:t>
                      </a:r>
                      <a:endParaRPr lang="en-GB" dirty="0"/>
                    </a:p>
                  </a:txBody>
                  <a:tcPr/>
                </a:tc>
                <a:extLst>
                  <a:ext uri="{0D108BD9-81ED-4DB2-BD59-A6C34878D82A}">
                    <a16:rowId xmlns:a16="http://schemas.microsoft.com/office/drawing/2014/main" val="2833127143"/>
                  </a:ext>
                </a:extLst>
              </a:tr>
              <a:tr h="370840">
                <a:tc>
                  <a:txBody>
                    <a:bodyPr/>
                    <a:lstStyle/>
                    <a:p>
                      <a:r>
                        <a:rPr lang="en-GB" dirty="0">
                          <a:latin typeface="SassoonPrimaryInfant" panose="00000400000000000000" pitchFamily="2" charset="0"/>
                        </a:rPr>
                        <a:t>English</a:t>
                      </a:r>
                      <a:r>
                        <a:rPr lang="en-GB" baseline="0" dirty="0">
                          <a:latin typeface="SassoonPrimaryInfant" panose="00000400000000000000" pitchFamily="2" charset="0"/>
                        </a:rPr>
                        <a:t> (</a:t>
                      </a:r>
                      <a:r>
                        <a:rPr lang="en-GB" dirty="0">
                          <a:latin typeface="SassoonPrimaryInfant" panose="00000400000000000000" pitchFamily="2" charset="0"/>
                        </a:rPr>
                        <a:t>Writing)</a:t>
                      </a:r>
                      <a:endParaRPr lang="en-GB" dirty="0"/>
                    </a:p>
                  </a:txBody>
                  <a:tcPr/>
                </a:tc>
                <a:tc>
                  <a:txBody>
                    <a:bodyPr/>
                    <a:lstStyle/>
                    <a:p>
                      <a:r>
                        <a:rPr lang="en-GB" dirty="0">
                          <a:latin typeface="SassoonPrimaryInfant" panose="00000400000000000000" pitchFamily="2" charset="0"/>
                        </a:rPr>
                        <a:t>CUSP</a:t>
                      </a:r>
                    </a:p>
                  </a:txBody>
                  <a:tcPr/>
                </a:tc>
                <a:extLst>
                  <a:ext uri="{0D108BD9-81ED-4DB2-BD59-A6C34878D82A}">
                    <a16:rowId xmlns:a16="http://schemas.microsoft.com/office/drawing/2014/main" val="4144759710"/>
                  </a:ext>
                </a:extLst>
              </a:tr>
              <a:tr h="370840">
                <a:tc>
                  <a:txBody>
                    <a:bodyPr/>
                    <a:lstStyle/>
                    <a:p>
                      <a:r>
                        <a:rPr lang="en-GB" dirty="0">
                          <a:latin typeface="SassoonPrimaryInfant" panose="00000400000000000000" pitchFamily="2" charset="0"/>
                        </a:rPr>
                        <a:t>Maths </a:t>
                      </a:r>
                    </a:p>
                  </a:txBody>
                  <a:tcPr/>
                </a:tc>
                <a:tc>
                  <a:txBody>
                    <a:bodyPr/>
                    <a:lstStyle/>
                    <a:p>
                      <a:r>
                        <a:rPr lang="en-GB" dirty="0">
                          <a:latin typeface="SassoonPrimaryInfant" panose="00000400000000000000" pitchFamily="2" charset="0"/>
                        </a:rPr>
                        <a:t>White Rose Maths</a:t>
                      </a:r>
                    </a:p>
                  </a:txBody>
                  <a:tcPr/>
                </a:tc>
                <a:extLst>
                  <a:ext uri="{0D108BD9-81ED-4DB2-BD59-A6C34878D82A}">
                    <a16:rowId xmlns:a16="http://schemas.microsoft.com/office/drawing/2014/main" val="3639699788"/>
                  </a:ext>
                </a:extLst>
              </a:tr>
              <a:tr h="370840">
                <a:tc>
                  <a:txBody>
                    <a:bodyPr/>
                    <a:lstStyle/>
                    <a:p>
                      <a:r>
                        <a:rPr lang="en-GB" dirty="0">
                          <a:latin typeface="SassoonPrimaryInfant" panose="00000400000000000000" pitchFamily="2" charset="0"/>
                        </a:rPr>
                        <a:t>Science, History,</a:t>
                      </a:r>
                      <a:r>
                        <a:rPr lang="en-GB" baseline="0" dirty="0">
                          <a:latin typeface="SassoonPrimaryInfant" panose="00000400000000000000" pitchFamily="2" charset="0"/>
                        </a:rPr>
                        <a:t> Geography, DT and Art</a:t>
                      </a:r>
                      <a:endParaRPr lang="en-GB" dirty="0">
                        <a:latin typeface="SassoonPrimaryInfant" panose="00000400000000000000" pitchFamily="2" charset="0"/>
                      </a:endParaRPr>
                    </a:p>
                  </a:txBody>
                  <a:tcPr/>
                </a:tc>
                <a:tc>
                  <a:txBody>
                    <a:bodyPr/>
                    <a:lstStyle/>
                    <a:p>
                      <a:r>
                        <a:rPr lang="en-GB" dirty="0">
                          <a:latin typeface="SassoonPrimaryInfant" panose="00000400000000000000" pitchFamily="2" charset="0"/>
                        </a:rPr>
                        <a:t>IPC (</a:t>
                      </a:r>
                      <a:r>
                        <a:rPr lang="en-GB" sz="1800" b="0" i="0" kern="1200" dirty="0">
                          <a:solidFill>
                            <a:schemeClr val="dk1"/>
                          </a:solidFill>
                          <a:effectLst/>
                          <a:latin typeface="SassoonPrimaryInfant" panose="00000400000000000000" pitchFamily="2" charset="0"/>
                          <a:ea typeface="+mn-ea"/>
                          <a:cs typeface="+mn-cs"/>
                        </a:rPr>
                        <a:t>International Primary Curriculum)</a:t>
                      </a:r>
                      <a:endParaRPr lang="en-GB" dirty="0">
                        <a:latin typeface="SassoonPrimaryInfant" panose="00000400000000000000" pitchFamily="2" charset="0"/>
                      </a:endParaRPr>
                    </a:p>
                  </a:txBody>
                  <a:tcPr/>
                </a:tc>
                <a:extLst>
                  <a:ext uri="{0D108BD9-81ED-4DB2-BD59-A6C34878D82A}">
                    <a16:rowId xmlns:a16="http://schemas.microsoft.com/office/drawing/2014/main" val="2043716793"/>
                  </a:ext>
                </a:extLst>
              </a:tr>
              <a:tr h="370840">
                <a:tc>
                  <a:txBody>
                    <a:bodyPr/>
                    <a:lstStyle/>
                    <a:p>
                      <a:r>
                        <a:rPr lang="en-GB" dirty="0">
                          <a:latin typeface="SassoonPrimaryInfant" panose="00000400000000000000" pitchFamily="2" charset="0"/>
                        </a:rPr>
                        <a:t>French</a:t>
                      </a:r>
                    </a:p>
                  </a:txBody>
                  <a:tcPr/>
                </a:tc>
                <a:tc>
                  <a:txBody>
                    <a:bodyPr/>
                    <a:lstStyle/>
                    <a:p>
                      <a:r>
                        <a:rPr lang="en-GB" dirty="0">
                          <a:latin typeface="SassoonPrimaryInfant" panose="00000400000000000000" pitchFamily="2" charset="0"/>
                        </a:rPr>
                        <a:t>Language Angels </a:t>
                      </a:r>
                    </a:p>
                  </a:txBody>
                  <a:tcPr/>
                </a:tc>
                <a:extLst>
                  <a:ext uri="{0D108BD9-81ED-4DB2-BD59-A6C34878D82A}">
                    <a16:rowId xmlns:a16="http://schemas.microsoft.com/office/drawing/2014/main" val="3410136322"/>
                  </a:ext>
                </a:extLst>
              </a:tr>
              <a:tr h="370840">
                <a:tc>
                  <a:txBody>
                    <a:bodyPr/>
                    <a:lstStyle/>
                    <a:p>
                      <a:r>
                        <a:rPr lang="en-GB" dirty="0">
                          <a:latin typeface="SassoonPrimaryInfant" panose="00000400000000000000" pitchFamily="2" charset="0"/>
                        </a:rPr>
                        <a:t>Computing</a:t>
                      </a:r>
                    </a:p>
                  </a:txBody>
                  <a:tcPr/>
                </a:tc>
                <a:tc>
                  <a:txBody>
                    <a:bodyPr/>
                    <a:lstStyle/>
                    <a:p>
                      <a:r>
                        <a:rPr lang="en-GB" dirty="0">
                          <a:latin typeface="SassoonPrimaryInfant" panose="00000400000000000000" pitchFamily="2" charset="0"/>
                        </a:rPr>
                        <a:t>IPC</a:t>
                      </a:r>
                    </a:p>
                  </a:txBody>
                  <a:tcPr/>
                </a:tc>
                <a:extLst>
                  <a:ext uri="{0D108BD9-81ED-4DB2-BD59-A6C34878D82A}">
                    <a16:rowId xmlns:a16="http://schemas.microsoft.com/office/drawing/2014/main" val="229537144"/>
                  </a:ext>
                </a:extLst>
              </a:tr>
              <a:tr h="370840">
                <a:tc>
                  <a:txBody>
                    <a:bodyPr/>
                    <a:lstStyle/>
                    <a:p>
                      <a:r>
                        <a:rPr lang="en-GB" dirty="0">
                          <a:latin typeface="SassoonPrimaryInfant" panose="00000400000000000000" pitchFamily="2" charset="0"/>
                        </a:rPr>
                        <a:t>PE</a:t>
                      </a:r>
                    </a:p>
                  </a:txBody>
                  <a:tcPr/>
                </a:tc>
                <a:tc>
                  <a:txBody>
                    <a:bodyPr/>
                    <a:lstStyle/>
                    <a:p>
                      <a:r>
                        <a:rPr lang="en-GB" dirty="0">
                          <a:latin typeface="SassoonPrimaryInfant" panose="00000400000000000000" pitchFamily="2" charset="0"/>
                        </a:rPr>
                        <a:t>PE PRO</a:t>
                      </a:r>
                    </a:p>
                  </a:txBody>
                  <a:tcPr/>
                </a:tc>
                <a:extLst>
                  <a:ext uri="{0D108BD9-81ED-4DB2-BD59-A6C34878D82A}">
                    <a16:rowId xmlns:a16="http://schemas.microsoft.com/office/drawing/2014/main" val="3801569845"/>
                  </a:ext>
                </a:extLst>
              </a:tr>
              <a:tr h="370840">
                <a:tc>
                  <a:txBody>
                    <a:bodyPr/>
                    <a:lstStyle/>
                    <a:p>
                      <a:r>
                        <a:rPr lang="en-GB" dirty="0">
                          <a:latin typeface="SassoonPrimaryInfant" panose="00000400000000000000" pitchFamily="2" charset="0"/>
                        </a:rPr>
                        <a:t>RE</a:t>
                      </a:r>
                    </a:p>
                  </a:txBody>
                  <a:tcPr/>
                </a:tc>
                <a:tc>
                  <a:txBody>
                    <a:bodyPr/>
                    <a:lstStyle/>
                    <a:p>
                      <a:r>
                        <a:rPr lang="en-GB" dirty="0">
                          <a:latin typeface="SassoonPrimaryInfant" panose="00000400000000000000" pitchFamily="2" charset="0"/>
                        </a:rPr>
                        <a:t>Bexley Scheme</a:t>
                      </a:r>
                    </a:p>
                  </a:txBody>
                  <a:tcPr/>
                </a:tc>
                <a:extLst>
                  <a:ext uri="{0D108BD9-81ED-4DB2-BD59-A6C34878D82A}">
                    <a16:rowId xmlns:a16="http://schemas.microsoft.com/office/drawing/2014/main" val="2703784013"/>
                  </a:ext>
                </a:extLst>
              </a:tr>
              <a:tr h="370840">
                <a:tc>
                  <a:txBody>
                    <a:bodyPr/>
                    <a:lstStyle/>
                    <a:p>
                      <a:r>
                        <a:rPr lang="en-GB" dirty="0">
                          <a:latin typeface="SassoonPrimaryInfant" panose="00000400000000000000" pitchFamily="2" charset="0"/>
                        </a:rPr>
                        <a:t>PSHE</a:t>
                      </a:r>
                    </a:p>
                  </a:txBody>
                  <a:tcPr/>
                </a:tc>
                <a:tc>
                  <a:txBody>
                    <a:bodyPr/>
                    <a:lstStyle/>
                    <a:p>
                      <a:r>
                        <a:rPr lang="en-GB" dirty="0">
                          <a:latin typeface="SassoonPrimaryInfant" panose="00000400000000000000" pitchFamily="2" charset="0"/>
                        </a:rPr>
                        <a:t>IPC and CWP</a:t>
                      </a:r>
                    </a:p>
                  </a:txBody>
                  <a:tcPr/>
                </a:tc>
                <a:extLst>
                  <a:ext uri="{0D108BD9-81ED-4DB2-BD59-A6C34878D82A}">
                    <a16:rowId xmlns:a16="http://schemas.microsoft.com/office/drawing/2014/main" val="171915934"/>
                  </a:ext>
                </a:extLst>
              </a:tr>
            </a:tbl>
          </a:graphicData>
        </a:graphic>
      </p:graphicFrame>
      <p:pic>
        <p:nvPicPr>
          <p:cNvPr id="5" name="Picture 2" descr="https://stewartfleming-bromley.secure-dbprimary.com/bromley/primary/stewartfleming/web/stewart_fleming_primary_schoo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3851" y="5984582"/>
            <a:ext cx="1692164" cy="657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151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stewartfleming-bromley.secure-dbprimary.com/bromley/primary/stewartfleming/web/stewart_fleming_primary_schoo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2" y="5495871"/>
            <a:ext cx="2381924" cy="9259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025E743-7E25-4A93-BFA0-4B8C92D54ADE}"/>
              </a:ext>
            </a:extLst>
          </p:cNvPr>
          <p:cNvPicPr>
            <a:picLocks noChangeAspect="1"/>
          </p:cNvPicPr>
          <p:nvPr/>
        </p:nvPicPr>
        <p:blipFill>
          <a:blip r:embed="rId3"/>
          <a:stretch>
            <a:fillRect/>
          </a:stretch>
        </p:blipFill>
        <p:spPr>
          <a:xfrm>
            <a:off x="374872" y="445614"/>
            <a:ext cx="8819928" cy="4739485"/>
          </a:xfrm>
          <a:prstGeom prst="rect">
            <a:avLst/>
          </a:prstGeom>
        </p:spPr>
      </p:pic>
      <p:sp>
        <p:nvSpPr>
          <p:cNvPr id="6" name="Content Placeholder 2">
            <a:extLst>
              <a:ext uri="{FF2B5EF4-FFF2-40B4-BE49-F238E27FC236}">
                <a16:creationId xmlns:a16="http://schemas.microsoft.com/office/drawing/2014/main" id="{771A7A55-BE49-4EBD-9BD7-CF284EE51A05}"/>
              </a:ext>
            </a:extLst>
          </p:cNvPr>
          <p:cNvSpPr>
            <a:spLocks noGrp="1"/>
          </p:cNvSpPr>
          <p:nvPr>
            <p:ph idx="1"/>
          </p:nvPr>
        </p:nvSpPr>
        <p:spPr>
          <a:xfrm>
            <a:off x="9397999" y="1253330"/>
            <a:ext cx="2548467" cy="3064669"/>
          </a:xfrm>
        </p:spPr>
        <p:txBody>
          <a:bodyPr>
            <a:normAutofit fontScale="77500" lnSpcReduction="20000"/>
          </a:bodyPr>
          <a:lstStyle/>
          <a:p>
            <a:pPr marL="0" indent="0">
              <a:buNone/>
            </a:pPr>
            <a:r>
              <a:rPr lang="en-GB" sz="1600" dirty="0"/>
              <a:t>French/PSHE and Art/Music will swap with each other every week.</a:t>
            </a:r>
          </a:p>
          <a:p>
            <a:pPr marL="0" indent="0">
              <a:buNone/>
            </a:pPr>
            <a:r>
              <a:rPr lang="en-GB" sz="1600" dirty="0"/>
              <a:t>One week the children will have French and Art and then the next they will have PSHE and Music.</a:t>
            </a:r>
          </a:p>
          <a:p>
            <a:pPr marL="0" indent="0">
              <a:buNone/>
            </a:pPr>
            <a:r>
              <a:rPr lang="en-GB" sz="1600" dirty="0"/>
              <a:t>Please see the curriculum letter for your child’s PE days.</a:t>
            </a:r>
          </a:p>
          <a:p>
            <a:pPr marL="0" indent="0">
              <a:buNone/>
            </a:pPr>
            <a:endParaRPr lang="en-GB" sz="1600" dirty="0"/>
          </a:p>
          <a:p>
            <a:pPr marL="0" indent="0">
              <a:buNone/>
            </a:pPr>
            <a:r>
              <a:rPr lang="en-GB" sz="1600" u="sng" dirty="0"/>
              <a:t>PE Days</a:t>
            </a:r>
          </a:p>
          <a:p>
            <a:pPr marL="0" indent="0">
              <a:buNone/>
            </a:pPr>
            <a:r>
              <a:rPr lang="en-GB" sz="1600" dirty="0"/>
              <a:t>Rashford – Monday and Wednesday</a:t>
            </a:r>
          </a:p>
          <a:p>
            <a:pPr marL="0" indent="0">
              <a:buNone/>
            </a:pPr>
            <a:r>
              <a:rPr lang="en-GB" sz="1600" dirty="0"/>
              <a:t>Bowie – </a:t>
            </a:r>
          </a:p>
          <a:p>
            <a:pPr marL="0" indent="0">
              <a:buNone/>
            </a:pPr>
            <a:r>
              <a:rPr lang="en-GB" sz="1600" dirty="0"/>
              <a:t>Curie – Tuesday and Thursday</a:t>
            </a:r>
          </a:p>
        </p:txBody>
      </p:sp>
    </p:spTree>
    <p:extLst>
      <p:ext uri="{BB962C8B-B14F-4D97-AF65-F5344CB8AC3E}">
        <p14:creationId xmlns:p14="http://schemas.microsoft.com/office/powerpoint/2010/main" val="2089551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7412" y="315558"/>
            <a:ext cx="10515600" cy="1325563"/>
          </a:xfrm>
        </p:spPr>
        <p:txBody>
          <a:bodyPr/>
          <a:lstStyle/>
          <a:p>
            <a:pPr algn="ctr"/>
            <a:r>
              <a:rPr lang="en-GB" b="1" dirty="0">
                <a:solidFill>
                  <a:schemeClr val="accent5"/>
                </a:solidFill>
              </a:rPr>
              <a:t>English</a:t>
            </a:r>
          </a:p>
        </p:txBody>
      </p:sp>
      <p:sp>
        <p:nvSpPr>
          <p:cNvPr id="3" name="Content Placeholder 2"/>
          <p:cNvSpPr>
            <a:spLocks noGrp="1"/>
          </p:cNvSpPr>
          <p:nvPr>
            <p:ph idx="1"/>
          </p:nvPr>
        </p:nvSpPr>
        <p:spPr>
          <a:xfrm>
            <a:off x="519789" y="1362320"/>
            <a:ext cx="10517179" cy="5180121"/>
          </a:xfrm>
        </p:spPr>
        <p:txBody>
          <a:bodyPr>
            <a:normAutofit/>
          </a:bodyPr>
          <a:lstStyle/>
          <a:p>
            <a:pPr marL="0" indent="0">
              <a:buNone/>
            </a:pPr>
            <a:r>
              <a:rPr lang="en-GB" dirty="0"/>
              <a:t>In English, we will be following a scheme of work called CUSP. This will embed literary skills into Reading, Writing and Spelling.</a:t>
            </a:r>
          </a:p>
          <a:p>
            <a:pPr marL="0" indent="0">
              <a:buNone/>
            </a:pPr>
            <a:endParaRPr lang="en-GB" sz="1200" dirty="0"/>
          </a:p>
          <a:p>
            <a:pPr marL="0" indent="0">
              <a:buNone/>
            </a:pPr>
            <a:r>
              <a:rPr lang="en-GB" dirty="0"/>
              <a:t>In our guided reading lessons this half term we will start by looking at the story </a:t>
            </a:r>
            <a:r>
              <a:rPr lang="en-GB" i="1" dirty="0"/>
              <a:t>The Queen’s Nose</a:t>
            </a:r>
            <a:r>
              <a:rPr lang="en-GB" dirty="0"/>
              <a:t>. In the second half of the autumn term, we will move on to study </a:t>
            </a:r>
            <a:r>
              <a:rPr lang="en-GB" i="1" dirty="0"/>
              <a:t>The Girl who Stole an Elephant</a:t>
            </a:r>
            <a:r>
              <a:rPr lang="en-GB" dirty="0"/>
              <a:t>. Throughout the year, will be looking at a range of texts to expose children to a breadth of authors, formats and styles.</a:t>
            </a:r>
          </a:p>
          <a:p>
            <a:pPr marL="0" indent="0">
              <a:buNone/>
            </a:pPr>
            <a:r>
              <a:rPr lang="en-GB" dirty="0"/>
              <a:t>In our English lessons, we will be teaching the children skills that will enable them to identify the features of, and independently write poems and create persuasive adverts.</a:t>
            </a:r>
          </a:p>
          <a:p>
            <a:pPr marL="0" indent="0">
              <a:buNone/>
            </a:pPr>
            <a:endParaRPr lang="en-GB" sz="1200" dirty="0"/>
          </a:p>
        </p:txBody>
      </p:sp>
      <p:pic>
        <p:nvPicPr>
          <p:cNvPr id="7" name="Picture 2" descr="https://stewartfleming-bromley.secure-dbprimary.com/bromley/primary/stewartfleming/web/stewart_fleming_primary_schoo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4250" y="5873250"/>
            <a:ext cx="2381924" cy="9259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P | Curriculum with Unity Schools Partnershi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21854" y="197871"/>
            <a:ext cx="3350067" cy="9571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Queen's Nose - Scholastic Sho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36968" y="1230642"/>
            <a:ext cx="1030628" cy="15833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2016DBAF-06C5-4F2F-8EFA-DA76F7CDCD77}"/>
              </a:ext>
            </a:extLst>
          </p:cNvPr>
          <p:cNvPicPr>
            <a:picLocks noChangeAspect="1"/>
          </p:cNvPicPr>
          <p:nvPr/>
        </p:nvPicPr>
        <p:blipFill>
          <a:blip r:embed="rId5"/>
          <a:stretch>
            <a:fillRect/>
          </a:stretch>
        </p:blipFill>
        <p:spPr>
          <a:xfrm>
            <a:off x="10774629" y="4750147"/>
            <a:ext cx="1175771" cy="1823297"/>
          </a:xfrm>
          <a:prstGeom prst="rect">
            <a:avLst/>
          </a:prstGeom>
        </p:spPr>
      </p:pic>
    </p:spTree>
    <p:extLst>
      <p:ext uri="{BB962C8B-B14F-4D97-AF65-F5344CB8AC3E}">
        <p14:creationId xmlns:p14="http://schemas.microsoft.com/office/powerpoint/2010/main" val="2053763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3934" y="0"/>
            <a:ext cx="10515600" cy="1325563"/>
          </a:xfrm>
        </p:spPr>
        <p:txBody>
          <a:bodyPr/>
          <a:lstStyle/>
          <a:p>
            <a:pPr algn="r"/>
            <a:r>
              <a:rPr lang="en-GB" b="1" u="sng" dirty="0">
                <a:solidFill>
                  <a:schemeClr val="accent5"/>
                </a:solidFill>
              </a:rPr>
              <a:t>Maths</a:t>
            </a:r>
          </a:p>
        </p:txBody>
      </p:sp>
      <p:sp>
        <p:nvSpPr>
          <p:cNvPr id="3" name="Content Placeholder 2"/>
          <p:cNvSpPr>
            <a:spLocks noGrp="1"/>
          </p:cNvSpPr>
          <p:nvPr>
            <p:ph idx="1"/>
          </p:nvPr>
        </p:nvSpPr>
        <p:spPr>
          <a:xfrm>
            <a:off x="8509000" y="1426341"/>
            <a:ext cx="3301375" cy="4351338"/>
          </a:xfrm>
        </p:spPr>
        <p:txBody>
          <a:bodyPr>
            <a:normAutofit/>
          </a:bodyPr>
          <a:lstStyle/>
          <a:p>
            <a:pPr marL="0" indent="0">
              <a:buNone/>
            </a:pPr>
            <a:r>
              <a:rPr lang="en-GB" sz="2000" dirty="0"/>
              <a:t>In Maths, we will be starting by looking at </a:t>
            </a:r>
            <a:r>
              <a:rPr lang="en-GB" sz="2000" b="1" dirty="0"/>
              <a:t>Place Value </a:t>
            </a:r>
            <a:r>
              <a:rPr lang="en-GB" sz="2000" dirty="0"/>
              <a:t>before moving on to </a:t>
            </a:r>
            <a:r>
              <a:rPr lang="en-GB" sz="2000" b="1" dirty="0"/>
              <a:t>Addition and Subtraction</a:t>
            </a:r>
            <a:r>
              <a:rPr lang="en-GB" sz="2000" dirty="0"/>
              <a:t>.</a:t>
            </a:r>
          </a:p>
          <a:p>
            <a:pPr marL="0" indent="0">
              <a:buNone/>
            </a:pPr>
            <a:r>
              <a:rPr lang="en-GB" sz="2000" dirty="0"/>
              <a:t>We will then move on to </a:t>
            </a:r>
            <a:r>
              <a:rPr lang="en-GB" sz="2000" b="1" dirty="0"/>
              <a:t>Multiplication and Division</a:t>
            </a:r>
            <a:r>
              <a:rPr lang="en-GB" sz="2000" dirty="0"/>
              <a:t>.</a:t>
            </a:r>
          </a:p>
          <a:p>
            <a:pPr marL="0" indent="0">
              <a:buNone/>
            </a:pPr>
            <a:r>
              <a:rPr lang="en-GB" sz="2000" dirty="0"/>
              <a:t>Every lesson will develop children’s fluency and reasoning as well as their problem-solving skills.</a:t>
            </a:r>
          </a:p>
        </p:txBody>
      </p:sp>
      <p:pic>
        <p:nvPicPr>
          <p:cNvPr id="7" name="Picture 2" descr="https://stewartfleming-bromley.secure-dbprimary.com/bromley/primary/stewartfleming/web/stewart_fleming_primary_schoo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47001" y="4952507"/>
            <a:ext cx="2381924" cy="9259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76825" y="154371"/>
            <a:ext cx="6869407" cy="1873992"/>
          </a:xfrm>
          <a:prstGeom prst="rect">
            <a:avLst/>
          </a:prstGeom>
        </p:spPr>
      </p:pic>
      <p:pic>
        <p:nvPicPr>
          <p:cNvPr id="6" name="Picture 5">
            <a:extLst>
              <a:ext uri="{FF2B5EF4-FFF2-40B4-BE49-F238E27FC236}">
                <a16:creationId xmlns:a16="http://schemas.microsoft.com/office/drawing/2014/main" id="{CF3B7FC4-4DD2-4D0F-A08E-25A59EA9489A}"/>
              </a:ext>
            </a:extLst>
          </p:cNvPr>
          <p:cNvPicPr>
            <a:picLocks noChangeAspect="1"/>
          </p:cNvPicPr>
          <p:nvPr/>
        </p:nvPicPr>
        <p:blipFill>
          <a:blip r:embed="rId4"/>
          <a:stretch>
            <a:fillRect/>
          </a:stretch>
        </p:blipFill>
        <p:spPr>
          <a:xfrm>
            <a:off x="606513" y="1372682"/>
            <a:ext cx="1614841" cy="5427133"/>
          </a:xfrm>
          <a:prstGeom prst="rect">
            <a:avLst/>
          </a:prstGeom>
        </p:spPr>
      </p:pic>
      <p:pic>
        <p:nvPicPr>
          <p:cNvPr id="9" name="Picture 8">
            <a:extLst>
              <a:ext uri="{FF2B5EF4-FFF2-40B4-BE49-F238E27FC236}">
                <a16:creationId xmlns:a16="http://schemas.microsoft.com/office/drawing/2014/main" id="{441B2178-6429-4556-A85B-1573E3E2FBBC}"/>
              </a:ext>
            </a:extLst>
          </p:cNvPr>
          <p:cNvPicPr>
            <a:picLocks noChangeAspect="1"/>
          </p:cNvPicPr>
          <p:nvPr/>
        </p:nvPicPr>
        <p:blipFill>
          <a:blip r:embed="rId5"/>
          <a:stretch>
            <a:fillRect/>
          </a:stretch>
        </p:blipFill>
        <p:spPr>
          <a:xfrm>
            <a:off x="2350029" y="1675342"/>
            <a:ext cx="2102864" cy="3154296"/>
          </a:xfrm>
          <a:prstGeom prst="rect">
            <a:avLst/>
          </a:prstGeom>
        </p:spPr>
      </p:pic>
      <p:pic>
        <p:nvPicPr>
          <p:cNvPr id="11" name="Picture 10">
            <a:extLst>
              <a:ext uri="{FF2B5EF4-FFF2-40B4-BE49-F238E27FC236}">
                <a16:creationId xmlns:a16="http://schemas.microsoft.com/office/drawing/2014/main" id="{383229EA-C631-456D-84E0-6C6FD6D69274}"/>
              </a:ext>
            </a:extLst>
          </p:cNvPr>
          <p:cNvPicPr>
            <a:picLocks noChangeAspect="1"/>
          </p:cNvPicPr>
          <p:nvPr/>
        </p:nvPicPr>
        <p:blipFill>
          <a:blip r:embed="rId6"/>
          <a:stretch>
            <a:fillRect/>
          </a:stretch>
        </p:blipFill>
        <p:spPr>
          <a:xfrm>
            <a:off x="4769720" y="1968574"/>
            <a:ext cx="1277402" cy="1887397"/>
          </a:xfrm>
          <a:prstGeom prst="rect">
            <a:avLst/>
          </a:prstGeom>
        </p:spPr>
      </p:pic>
      <p:pic>
        <p:nvPicPr>
          <p:cNvPr id="13" name="Picture 12">
            <a:extLst>
              <a:ext uri="{FF2B5EF4-FFF2-40B4-BE49-F238E27FC236}">
                <a16:creationId xmlns:a16="http://schemas.microsoft.com/office/drawing/2014/main" id="{D0856CE2-4A2B-4D33-87FE-22C398130CA4}"/>
              </a:ext>
            </a:extLst>
          </p:cNvPr>
          <p:cNvPicPr>
            <a:picLocks noChangeAspect="1"/>
          </p:cNvPicPr>
          <p:nvPr/>
        </p:nvPicPr>
        <p:blipFill>
          <a:blip r:embed="rId7"/>
          <a:stretch>
            <a:fillRect/>
          </a:stretch>
        </p:blipFill>
        <p:spPr>
          <a:xfrm>
            <a:off x="6466608" y="1315905"/>
            <a:ext cx="1537811" cy="4724466"/>
          </a:xfrm>
          <a:prstGeom prst="rect">
            <a:avLst/>
          </a:prstGeom>
        </p:spPr>
      </p:pic>
    </p:spTree>
    <p:extLst>
      <p:ext uri="{BB962C8B-B14F-4D97-AF65-F5344CB8AC3E}">
        <p14:creationId xmlns:p14="http://schemas.microsoft.com/office/powerpoint/2010/main" val="26253500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632</TotalTime>
  <Words>1240</Words>
  <Application>Microsoft Office PowerPoint</Application>
  <PresentationFormat>Widescreen</PresentationFormat>
  <Paragraphs>104</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SassoonPrimaryInfant</vt:lpstr>
      <vt:lpstr>Office Theme</vt:lpstr>
      <vt:lpstr>Good Morning! Welcome to Year 4 Curriculum Meeting</vt:lpstr>
      <vt:lpstr>Year 4 Team</vt:lpstr>
      <vt:lpstr>School Vision</vt:lpstr>
      <vt:lpstr>               Soft Start Morning 8:45 – 9:00</vt:lpstr>
      <vt:lpstr>PowerPoint Presentation</vt:lpstr>
      <vt:lpstr>Curriculum Offer at Stewart Fleming</vt:lpstr>
      <vt:lpstr>PowerPoint Presentation</vt:lpstr>
      <vt:lpstr>English</vt:lpstr>
      <vt:lpstr>Maths</vt:lpstr>
      <vt:lpstr>Maths</vt:lpstr>
      <vt:lpstr>Maths</vt:lpstr>
      <vt:lpstr>IPC Topic:  Brainwave</vt:lpstr>
      <vt:lpstr>IPC Topic:  Temples, Treasures and Tombs</vt:lpstr>
      <vt:lpstr>Curriculum Letter</vt:lpstr>
      <vt:lpstr>Homework</vt:lpstr>
      <vt:lpstr>Spelling homework</vt:lpstr>
      <vt:lpstr>Times tables</vt:lpstr>
      <vt:lpstr>Parental Engagement</vt:lpstr>
      <vt:lpstr>Questions?</vt:lpstr>
    </vt:vector>
  </TitlesOfParts>
  <Company>Stewart Fleming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Lincoln</dc:creator>
  <cp:lastModifiedBy>Catherine King</cp:lastModifiedBy>
  <cp:revision>62</cp:revision>
  <dcterms:created xsi:type="dcterms:W3CDTF">2022-09-05T06:46:48Z</dcterms:created>
  <dcterms:modified xsi:type="dcterms:W3CDTF">2025-09-02T15:39:06Z</dcterms:modified>
</cp:coreProperties>
</file>