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62" r:id="rId4"/>
    <p:sldId id="266" r:id="rId5"/>
    <p:sldId id="267" r:id="rId6"/>
    <p:sldId id="265" r:id="rId7"/>
    <p:sldId id="263" r:id="rId8"/>
    <p:sldId id="268" r:id="rId9"/>
    <p:sldId id="269" r:id="rId10"/>
    <p:sldId id="271" r:id="rId11"/>
    <p:sldId id="278" r:id="rId12"/>
    <p:sldId id="272" r:id="rId13"/>
    <p:sldId id="275" r:id="rId14"/>
    <p:sldId id="279" r:id="rId15"/>
    <p:sldId id="27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A39BB-BA69-4D50-9F9E-BB8C74D9AEB8}" type="datetimeFigureOut">
              <a:rPr lang="en-GB" smtClean="0"/>
              <a:t>03/09/2025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990D3-2262-4286-AE80-4DDE6A0C502B}" type="slidenum">
              <a:rPr lang="en-GB" smtClean="0"/>
              <a:t>‹#›</a:t>
            </a:fld>
            <a:endParaRPr lang="en-GB"/>
          </a:p>
        </p:txBody>
      </p:sp>
    </p:spTree>
    <p:extLst>
      <p:ext uri="{BB962C8B-B14F-4D97-AF65-F5344CB8AC3E}">
        <p14:creationId xmlns:p14="http://schemas.microsoft.com/office/powerpoint/2010/main" val="376645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8088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17199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61073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84973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5E2E8-8392-4ACA-82C4-12478E245FDD}"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7420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35E2E8-8392-4ACA-82C4-12478E245FDD}"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6621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35E2E8-8392-4ACA-82C4-12478E245FDD}" type="datetimeFigureOut">
              <a:rPr lang="en-GB" smtClean="0"/>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2899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35E2E8-8392-4ACA-82C4-12478E245FDD}"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429171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5E2E8-8392-4ACA-82C4-12478E245FDD}" type="datetimeFigureOut">
              <a:rPr lang="en-GB" smtClean="0"/>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148798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5E2E8-8392-4ACA-82C4-12478E245FDD}"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358209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5E2E8-8392-4ACA-82C4-12478E245FDD}"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370217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5E2E8-8392-4ACA-82C4-12478E245FDD}" type="datetimeFigureOut">
              <a:rPr lang="en-GB" smtClean="0"/>
              <a:t>03/09/2025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9EEDB-3E9A-44A4-99BD-FE482DDE1493}" type="slidenum">
              <a:rPr lang="en-GB" smtClean="0"/>
              <a:t>‹#›</a:t>
            </a:fld>
            <a:endParaRPr lang="en-GB"/>
          </a:p>
        </p:txBody>
      </p:sp>
    </p:spTree>
    <p:extLst>
      <p:ext uri="{BB962C8B-B14F-4D97-AF65-F5344CB8AC3E}">
        <p14:creationId xmlns:p14="http://schemas.microsoft.com/office/powerpoint/2010/main" val="422771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a:solidFill>
                  <a:schemeClr val="accent5"/>
                </a:solidFill>
              </a:rPr>
              <a:t>Good Morning!</a:t>
            </a:r>
            <a:br>
              <a:rPr lang="en-GB" sz="5400" b="1" dirty="0">
                <a:solidFill>
                  <a:schemeClr val="accent5"/>
                </a:solidFill>
              </a:rPr>
            </a:br>
            <a:r>
              <a:rPr lang="en-GB" sz="5400" b="1" dirty="0">
                <a:solidFill>
                  <a:schemeClr val="accent5"/>
                </a:solidFill>
              </a:rPr>
              <a:t>Welcome to Year 3 Curriculum Meeting</a:t>
            </a:r>
            <a:endParaRPr lang="en-GB" sz="5400"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7698" y="3812388"/>
            <a:ext cx="5213130" cy="2026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972228" y="0"/>
            <a:ext cx="4764050" cy="1202284"/>
          </a:xfrm>
          <a:prstGeom prst="rect">
            <a:avLst/>
          </a:prstGeom>
        </p:spPr>
      </p:pic>
    </p:spTree>
    <p:extLst>
      <p:ext uri="{BB962C8B-B14F-4D97-AF65-F5344CB8AC3E}">
        <p14:creationId xmlns:p14="http://schemas.microsoft.com/office/powerpoint/2010/main" val="319616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IPC Topic:  Brain Waves</a:t>
            </a:r>
          </a:p>
        </p:txBody>
      </p:sp>
      <p:sp>
        <p:nvSpPr>
          <p:cNvPr id="3" name="Content Placeholder 2"/>
          <p:cNvSpPr>
            <a:spLocks noGrp="1"/>
          </p:cNvSpPr>
          <p:nvPr>
            <p:ph idx="1"/>
          </p:nvPr>
        </p:nvSpPr>
        <p:spPr>
          <a:xfrm>
            <a:off x="1062291" y="1444625"/>
            <a:ext cx="9762066" cy="4351338"/>
          </a:xfrm>
        </p:spPr>
        <p:txBody>
          <a:bodyPr/>
          <a:lstStyle/>
          <a:p>
            <a:pPr marL="0" indent="0" algn="ctr">
              <a:buNone/>
            </a:pPr>
            <a:r>
              <a:rPr lang="en-GB" dirty="0"/>
              <a:t>This topic covers both Science and Health and Well Being lessons for this half term:</a:t>
            </a:r>
          </a:p>
        </p:txBody>
      </p:sp>
      <p:pic>
        <p:nvPicPr>
          <p:cNvPr id="4" name="Picture 3"/>
          <p:cNvPicPr>
            <a:picLocks noChangeAspect="1"/>
          </p:cNvPicPr>
          <p:nvPr/>
        </p:nvPicPr>
        <p:blipFill>
          <a:blip r:embed="rId2"/>
          <a:stretch>
            <a:fillRect/>
          </a:stretch>
        </p:blipFill>
        <p:spPr>
          <a:xfrm>
            <a:off x="2689541" y="2404004"/>
            <a:ext cx="6507567" cy="4088871"/>
          </a:xfrm>
          <a:prstGeom prst="rect">
            <a:avLst/>
          </a:prstGeom>
        </p:spPr>
      </p:pic>
    </p:spTree>
    <p:extLst>
      <p:ext uri="{BB962C8B-B14F-4D97-AF65-F5344CB8AC3E}">
        <p14:creationId xmlns:p14="http://schemas.microsoft.com/office/powerpoint/2010/main" val="114732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IPC Topic:  How Humans Work</a:t>
            </a:r>
          </a:p>
        </p:txBody>
      </p:sp>
      <p:sp>
        <p:nvSpPr>
          <p:cNvPr id="3" name="Content Placeholder 2"/>
          <p:cNvSpPr>
            <a:spLocks noGrp="1"/>
          </p:cNvSpPr>
          <p:nvPr>
            <p:ph idx="1"/>
          </p:nvPr>
        </p:nvSpPr>
        <p:spPr/>
        <p:txBody>
          <a:bodyPr/>
          <a:lstStyle/>
          <a:p>
            <a:pPr marL="0" indent="0" algn="ctr">
              <a:buNone/>
            </a:pPr>
            <a:r>
              <a:rPr lang="en-GB" dirty="0"/>
              <a:t>This topic covers both Science and Health and Well Being lessons for  the half term:</a:t>
            </a:r>
          </a:p>
        </p:txBody>
      </p:sp>
      <p:pic>
        <p:nvPicPr>
          <p:cNvPr id="5" name="Picture 4"/>
          <p:cNvPicPr>
            <a:picLocks noChangeAspect="1"/>
          </p:cNvPicPr>
          <p:nvPr/>
        </p:nvPicPr>
        <p:blipFill>
          <a:blip r:embed="rId2"/>
          <a:stretch>
            <a:fillRect/>
          </a:stretch>
        </p:blipFill>
        <p:spPr>
          <a:xfrm>
            <a:off x="253992" y="2726690"/>
            <a:ext cx="5914052" cy="3803219"/>
          </a:xfrm>
          <a:prstGeom prst="rect">
            <a:avLst/>
          </a:prstGeom>
        </p:spPr>
      </p:pic>
      <p:pic>
        <p:nvPicPr>
          <p:cNvPr id="6" name="Picture 5"/>
          <p:cNvPicPr>
            <a:picLocks noChangeAspect="1"/>
          </p:cNvPicPr>
          <p:nvPr/>
        </p:nvPicPr>
        <p:blipFill>
          <a:blip r:embed="rId3"/>
          <a:stretch>
            <a:fillRect/>
          </a:stretch>
        </p:blipFill>
        <p:spPr>
          <a:xfrm>
            <a:off x="6168044" y="3775883"/>
            <a:ext cx="5934162" cy="1727142"/>
          </a:xfrm>
          <a:prstGeom prst="rect">
            <a:avLst/>
          </a:prstGeom>
        </p:spPr>
      </p:pic>
    </p:spTree>
    <p:extLst>
      <p:ext uri="{BB962C8B-B14F-4D97-AF65-F5344CB8AC3E}">
        <p14:creationId xmlns:p14="http://schemas.microsoft.com/office/powerpoint/2010/main" val="3056447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Curriculum Letter</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8627" y="5742806"/>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353190" y="1491087"/>
            <a:ext cx="4638675" cy="2590800"/>
          </a:xfrm>
          <a:prstGeom prst="rect">
            <a:avLst/>
          </a:prstGeom>
        </p:spPr>
      </p:pic>
      <p:pic>
        <p:nvPicPr>
          <p:cNvPr id="9" name="Picture 8"/>
          <p:cNvPicPr>
            <a:picLocks noChangeAspect="1"/>
          </p:cNvPicPr>
          <p:nvPr/>
        </p:nvPicPr>
        <p:blipFill>
          <a:blip r:embed="rId4"/>
          <a:stretch>
            <a:fillRect/>
          </a:stretch>
        </p:blipFill>
        <p:spPr>
          <a:xfrm>
            <a:off x="6802377" y="1472461"/>
            <a:ext cx="4867275" cy="2409825"/>
          </a:xfrm>
          <a:prstGeom prst="rect">
            <a:avLst/>
          </a:prstGeom>
        </p:spPr>
      </p:pic>
      <p:pic>
        <p:nvPicPr>
          <p:cNvPr id="10" name="Picture 9"/>
          <p:cNvPicPr>
            <a:picLocks noChangeAspect="1"/>
          </p:cNvPicPr>
          <p:nvPr/>
        </p:nvPicPr>
        <p:blipFill rotWithShape="1">
          <a:blip r:embed="rId5"/>
          <a:srcRect t="48414"/>
          <a:stretch/>
        </p:blipFill>
        <p:spPr>
          <a:xfrm>
            <a:off x="6970551" y="4006911"/>
            <a:ext cx="3724275" cy="982711"/>
          </a:xfrm>
          <a:prstGeom prst="rect">
            <a:avLst/>
          </a:prstGeom>
        </p:spPr>
      </p:pic>
      <p:pic>
        <p:nvPicPr>
          <p:cNvPr id="11" name="Picture 10"/>
          <p:cNvPicPr>
            <a:picLocks noChangeAspect="1"/>
          </p:cNvPicPr>
          <p:nvPr/>
        </p:nvPicPr>
        <p:blipFill rotWithShape="1">
          <a:blip r:embed="rId5"/>
          <a:srcRect b="50045"/>
          <a:stretch/>
        </p:blipFill>
        <p:spPr>
          <a:xfrm>
            <a:off x="456707" y="4037979"/>
            <a:ext cx="3724275" cy="951642"/>
          </a:xfrm>
          <a:prstGeom prst="rect">
            <a:avLst/>
          </a:prstGeom>
        </p:spPr>
      </p:pic>
    </p:spTree>
    <p:extLst>
      <p:ext uri="{BB962C8B-B14F-4D97-AF65-F5344CB8AC3E}">
        <p14:creationId xmlns:p14="http://schemas.microsoft.com/office/powerpoint/2010/main" val="204000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246" y="240434"/>
            <a:ext cx="10515600" cy="1325563"/>
          </a:xfrm>
        </p:spPr>
        <p:txBody>
          <a:bodyPr/>
          <a:lstStyle/>
          <a:p>
            <a:pPr algn="ctr"/>
            <a:r>
              <a:rPr lang="en-GB" b="1" dirty="0">
                <a:solidFill>
                  <a:schemeClr val="accent5"/>
                </a:solidFill>
              </a:rPr>
              <a:t>Homework</a:t>
            </a:r>
          </a:p>
        </p:txBody>
      </p:sp>
      <p:sp>
        <p:nvSpPr>
          <p:cNvPr id="2" name="Content Placeholder 1"/>
          <p:cNvSpPr>
            <a:spLocks noGrp="1"/>
          </p:cNvSpPr>
          <p:nvPr>
            <p:ph idx="1"/>
          </p:nvPr>
        </p:nvSpPr>
        <p:spPr>
          <a:xfrm>
            <a:off x="1017917" y="1848653"/>
            <a:ext cx="10420550" cy="4351338"/>
          </a:xfrm>
        </p:spPr>
        <p:txBody>
          <a:bodyPr/>
          <a:lstStyle/>
          <a:p>
            <a:r>
              <a:rPr lang="en-GB" dirty="0"/>
              <a:t>Homework - home on Friday, bring back in on Wednesdays </a:t>
            </a:r>
          </a:p>
          <a:p>
            <a:r>
              <a:rPr lang="en-GB" dirty="0"/>
              <a:t>Spelling Books</a:t>
            </a:r>
          </a:p>
          <a:p>
            <a:r>
              <a:rPr lang="en-GB" dirty="0"/>
              <a:t>Reading Records</a:t>
            </a:r>
          </a:p>
          <a:p>
            <a:r>
              <a:rPr lang="en-GB" dirty="0"/>
              <a:t>Times Tables Books – home on Friday, bring back in on Wednesdays </a:t>
            </a:r>
          </a:p>
        </p:txBody>
      </p:sp>
      <p:sp>
        <p:nvSpPr>
          <p:cNvPr id="6" name="Content Placeholder 1"/>
          <p:cNvSpPr txBox="1">
            <a:spLocks/>
          </p:cNvSpPr>
          <p:nvPr/>
        </p:nvSpPr>
        <p:spPr>
          <a:xfrm>
            <a:off x="1265208" y="4243921"/>
            <a:ext cx="37673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Tree>
    <p:extLst>
      <p:ext uri="{BB962C8B-B14F-4D97-AF65-F5344CB8AC3E}">
        <p14:creationId xmlns:p14="http://schemas.microsoft.com/office/powerpoint/2010/main" val="28542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113" y="240434"/>
            <a:ext cx="10515600" cy="1325563"/>
          </a:xfrm>
        </p:spPr>
        <p:txBody>
          <a:bodyPr/>
          <a:lstStyle/>
          <a:p>
            <a:pPr algn="ctr"/>
            <a:r>
              <a:rPr lang="en-GB" b="1" dirty="0">
                <a:solidFill>
                  <a:schemeClr val="accent5"/>
                </a:solidFill>
              </a:rPr>
              <a:t>Homework</a:t>
            </a:r>
          </a:p>
        </p:txBody>
      </p:sp>
      <p:pic>
        <p:nvPicPr>
          <p:cNvPr id="3" name="Picture 2"/>
          <p:cNvPicPr>
            <a:picLocks noChangeAspect="1"/>
          </p:cNvPicPr>
          <p:nvPr/>
        </p:nvPicPr>
        <p:blipFill>
          <a:blip r:embed="rId2"/>
          <a:stretch>
            <a:fillRect/>
          </a:stretch>
        </p:blipFill>
        <p:spPr>
          <a:xfrm>
            <a:off x="143054" y="1635009"/>
            <a:ext cx="5892783" cy="3989414"/>
          </a:xfrm>
          <a:prstGeom prst="rect">
            <a:avLst/>
          </a:prstGeom>
        </p:spPr>
      </p:pic>
      <p:pic>
        <p:nvPicPr>
          <p:cNvPr id="6" name="Picture 5"/>
          <p:cNvPicPr>
            <a:picLocks noChangeAspect="1"/>
          </p:cNvPicPr>
          <p:nvPr/>
        </p:nvPicPr>
        <p:blipFill>
          <a:blip r:embed="rId3"/>
          <a:stretch>
            <a:fillRect/>
          </a:stretch>
        </p:blipFill>
        <p:spPr>
          <a:xfrm>
            <a:off x="6035837" y="1438545"/>
            <a:ext cx="5978375" cy="5275802"/>
          </a:xfrm>
          <a:prstGeom prst="rect">
            <a:avLst/>
          </a:prstGeom>
        </p:spPr>
      </p:pic>
    </p:spTree>
    <p:extLst>
      <p:ext uri="{BB962C8B-B14F-4D97-AF65-F5344CB8AC3E}">
        <p14:creationId xmlns:p14="http://schemas.microsoft.com/office/powerpoint/2010/main" val="3393087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Parental Engagement</a:t>
            </a:r>
          </a:p>
        </p:txBody>
      </p:sp>
      <p:sp>
        <p:nvSpPr>
          <p:cNvPr id="5" name="Content Placeholder 4"/>
          <p:cNvSpPr>
            <a:spLocks noGrp="1"/>
          </p:cNvSpPr>
          <p:nvPr>
            <p:ph idx="1"/>
          </p:nvPr>
        </p:nvSpPr>
        <p:spPr/>
        <p:txBody>
          <a:bodyPr/>
          <a:lstStyle/>
          <a:p>
            <a:pPr marL="0" indent="0" algn="ctr">
              <a:buNone/>
            </a:pPr>
            <a:r>
              <a:rPr lang="en-GB" dirty="0"/>
              <a:t>Class trip to the Science Museum to take part in the workshop</a:t>
            </a:r>
          </a:p>
          <a:p>
            <a:pPr marL="0" indent="0" algn="ctr">
              <a:buNone/>
            </a:pPr>
            <a:r>
              <a:rPr lang="en-GB" dirty="0"/>
              <a:t>‘It Takes Guts!’ – relating to ‘How Humans Work’</a:t>
            </a:r>
          </a:p>
          <a:p>
            <a:pPr marL="0" indent="0" algn="ctr">
              <a:buNone/>
            </a:pPr>
            <a:endParaRPr lang="en-GB" dirty="0">
              <a:solidFill>
                <a:srgbClr val="FF0000"/>
              </a:solidFill>
            </a:endParaRPr>
          </a:p>
          <a:p>
            <a:pPr marL="0" indent="0" algn="ctr">
              <a:buNone/>
            </a:pPr>
            <a:r>
              <a:rPr lang="en-GB" dirty="0"/>
              <a:t>Thursday 9</a:t>
            </a:r>
            <a:r>
              <a:rPr lang="en-GB" baseline="30000" dirty="0"/>
              <a:t>th</a:t>
            </a:r>
            <a:r>
              <a:rPr lang="en-GB" dirty="0"/>
              <a:t> October for all classes</a:t>
            </a:r>
          </a:p>
          <a:p>
            <a:pPr marL="0" indent="0" algn="ctr">
              <a:buNone/>
            </a:pPr>
            <a:endParaRPr lang="en-GB" dirty="0"/>
          </a:p>
          <a:p>
            <a:pPr marL="0" indent="0" algn="ctr">
              <a:buNone/>
            </a:pPr>
            <a:r>
              <a:rPr lang="en-GB" dirty="0"/>
              <a:t>Please speak to your class teacher if you would like to volunteer to come with us!</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Questions?</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9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389" y="107430"/>
            <a:ext cx="10515600" cy="1325563"/>
          </a:xfrm>
        </p:spPr>
        <p:txBody>
          <a:bodyPr/>
          <a:lstStyle/>
          <a:p>
            <a:pPr algn="ctr"/>
            <a:r>
              <a:rPr lang="en-GB" b="1" dirty="0">
                <a:solidFill>
                  <a:schemeClr val="accent5"/>
                </a:solidFill>
              </a:rPr>
              <a:t>Year 3 Team</a:t>
            </a:r>
            <a:endParaRPr lang="en-GB" dirty="0"/>
          </a:p>
        </p:txBody>
      </p:sp>
      <p:sp>
        <p:nvSpPr>
          <p:cNvPr id="3" name="Content Placeholder 2"/>
          <p:cNvSpPr>
            <a:spLocks noGrp="1"/>
          </p:cNvSpPr>
          <p:nvPr>
            <p:ph idx="1"/>
          </p:nvPr>
        </p:nvSpPr>
        <p:spPr>
          <a:xfrm>
            <a:off x="305020" y="1212156"/>
            <a:ext cx="6389077" cy="5167312"/>
          </a:xfrm>
        </p:spPr>
        <p:txBody>
          <a:bodyPr>
            <a:normAutofit/>
          </a:bodyPr>
          <a:lstStyle/>
          <a:p>
            <a:pPr marL="0" indent="0">
              <a:buNone/>
            </a:pPr>
            <a:r>
              <a:rPr lang="en-GB" u="sng" dirty="0"/>
              <a:t>Class Teachers</a:t>
            </a:r>
          </a:p>
          <a:p>
            <a:pPr marL="0" indent="0">
              <a:buNone/>
            </a:pPr>
            <a:r>
              <a:rPr lang="en-GB" dirty="0"/>
              <a:t>Singh Class – Miss Scott</a:t>
            </a:r>
          </a:p>
          <a:p>
            <a:pPr marL="0" indent="0">
              <a:buNone/>
            </a:pPr>
            <a:r>
              <a:rPr lang="en-GB" dirty="0"/>
              <a:t>Boyega Class – Miss Oliveira </a:t>
            </a:r>
          </a:p>
          <a:p>
            <a:pPr marL="0" indent="0">
              <a:buNone/>
            </a:pPr>
            <a:r>
              <a:rPr lang="en-GB" dirty="0"/>
              <a:t>Kahlo Class – Mr Martin</a:t>
            </a:r>
          </a:p>
          <a:p>
            <a:pPr marL="0" indent="0">
              <a:buNone/>
            </a:pPr>
            <a:endParaRPr lang="en-GB" dirty="0"/>
          </a:p>
          <a:p>
            <a:pPr marL="0" indent="0">
              <a:buNone/>
            </a:pPr>
            <a:endParaRPr lang="en-GB" dirty="0"/>
          </a:p>
        </p:txBody>
      </p:sp>
      <p:sp>
        <p:nvSpPr>
          <p:cNvPr id="4" name="Content Placeholder 2"/>
          <p:cNvSpPr txBox="1">
            <a:spLocks/>
          </p:cNvSpPr>
          <p:nvPr/>
        </p:nvSpPr>
        <p:spPr>
          <a:xfrm>
            <a:off x="546560" y="4174591"/>
            <a:ext cx="4806835" cy="5167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Support Staff</a:t>
            </a:r>
          </a:p>
          <a:p>
            <a:pPr marL="0" indent="0">
              <a:buFont typeface="Arial" panose="020B0604020202020204" pitchFamily="34" charset="0"/>
              <a:buNone/>
            </a:pPr>
            <a:r>
              <a:rPr lang="en-GB" dirty="0"/>
              <a:t>Mrs Laferla</a:t>
            </a:r>
          </a:p>
          <a:p>
            <a:pPr marL="0" indent="0">
              <a:buFont typeface="Arial" panose="020B0604020202020204" pitchFamily="34" charset="0"/>
              <a:buNone/>
            </a:pPr>
            <a:r>
              <a:rPr lang="en-GB" dirty="0"/>
              <a:t>Mrs Urquhart</a:t>
            </a:r>
          </a:p>
          <a:p>
            <a:pPr marL="0" indent="0">
              <a:buFont typeface="Arial" panose="020B0604020202020204" pitchFamily="34" charset="0"/>
              <a:buNone/>
            </a:pPr>
            <a:r>
              <a:rPr lang="en-GB" dirty="0"/>
              <a:t>Miss Allen</a:t>
            </a:r>
          </a:p>
        </p:txBody>
      </p:sp>
      <p:sp>
        <p:nvSpPr>
          <p:cNvPr id="6" name="Rectangle 5"/>
          <p:cNvSpPr/>
          <p:nvPr/>
        </p:nvSpPr>
        <p:spPr>
          <a:xfrm>
            <a:off x="7387610" y="2814449"/>
            <a:ext cx="4937759" cy="1815882"/>
          </a:xfrm>
          <a:prstGeom prst="rect">
            <a:avLst/>
          </a:prstGeom>
        </p:spPr>
        <p:txBody>
          <a:bodyPr wrap="square">
            <a:spAutoFit/>
          </a:bodyPr>
          <a:lstStyle/>
          <a:p>
            <a:r>
              <a:rPr lang="en-GB" sz="2800" u="sng" dirty="0"/>
              <a:t>Specialist Teachers</a:t>
            </a:r>
          </a:p>
          <a:p>
            <a:r>
              <a:rPr lang="en-GB" sz="2800" dirty="0"/>
              <a:t>Mr Williams – PE</a:t>
            </a:r>
          </a:p>
          <a:p>
            <a:r>
              <a:rPr lang="en-GB" sz="2800" dirty="0"/>
              <a:t>Ms Howe – Art / DT</a:t>
            </a:r>
          </a:p>
          <a:p>
            <a:r>
              <a:rPr lang="en-GB" sz="2800" dirty="0"/>
              <a:t>Miss Edmunds –Music</a:t>
            </a:r>
          </a:p>
        </p:txBody>
      </p:sp>
    </p:spTree>
    <p:extLst>
      <p:ext uri="{BB962C8B-B14F-4D97-AF65-F5344CB8AC3E}">
        <p14:creationId xmlns:p14="http://schemas.microsoft.com/office/powerpoint/2010/main" val="337273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School Vision</a:t>
            </a:r>
          </a:p>
        </p:txBody>
      </p:sp>
      <p:sp>
        <p:nvSpPr>
          <p:cNvPr id="3" name="Content Placeholder 2"/>
          <p:cNvSpPr>
            <a:spLocks noGrp="1"/>
          </p:cNvSpPr>
          <p:nvPr>
            <p:ph idx="1"/>
          </p:nvPr>
        </p:nvSpPr>
        <p:spPr/>
        <p:txBody>
          <a:bodyPr>
            <a:normAutofit/>
          </a:bodyPr>
          <a:lstStyle/>
          <a:p>
            <a:pPr marL="0" indent="0">
              <a:buNone/>
            </a:pPr>
            <a:r>
              <a:rPr lang="en-GB" sz="4000" dirty="0">
                <a:solidFill>
                  <a:schemeClr val="accent5">
                    <a:lumMod val="75000"/>
                  </a:schemeClr>
                </a:solidFill>
              </a:rPr>
              <a:t>Every day </a:t>
            </a:r>
            <a:r>
              <a:rPr lang="en-GB" sz="4000" dirty="0"/>
              <a:t>at Stewart Fleming is an </a:t>
            </a:r>
            <a:r>
              <a:rPr lang="en-GB" sz="4000" dirty="0">
                <a:solidFill>
                  <a:schemeClr val="accent5">
                    <a:lumMod val="75000"/>
                  </a:schemeClr>
                </a:solidFill>
              </a:rPr>
              <a:t>extraordinary </a:t>
            </a:r>
            <a:r>
              <a:rPr lang="en-GB" sz="4000" dirty="0"/>
              <a:t>school day.  Our unwavering commitment in delivering an </a:t>
            </a:r>
            <a:r>
              <a:rPr lang="en-GB" sz="4000" dirty="0">
                <a:solidFill>
                  <a:schemeClr val="accent5">
                    <a:lumMod val="75000"/>
                  </a:schemeClr>
                </a:solidFill>
              </a:rPr>
              <a:t>inspiring</a:t>
            </a:r>
            <a:r>
              <a:rPr lang="en-GB" sz="4000" dirty="0"/>
              <a:t> and </a:t>
            </a:r>
            <a:r>
              <a:rPr lang="en-GB" sz="4000" dirty="0">
                <a:solidFill>
                  <a:schemeClr val="accent5">
                    <a:lumMod val="75000"/>
                  </a:schemeClr>
                </a:solidFill>
              </a:rPr>
              <a:t>inclusive</a:t>
            </a:r>
            <a:r>
              <a:rPr lang="en-GB" sz="4000" dirty="0"/>
              <a:t> curriculum develops </a:t>
            </a:r>
            <a:r>
              <a:rPr lang="en-GB" sz="4000" dirty="0">
                <a:solidFill>
                  <a:schemeClr val="accent5">
                    <a:lumMod val="75000"/>
                  </a:schemeClr>
                </a:solidFill>
              </a:rPr>
              <a:t>independent learners</a:t>
            </a:r>
            <a:r>
              <a:rPr lang="en-GB" sz="4000" dirty="0"/>
              <a:t>.  We endeavour to </a:t>
            </a:r>
            <a:r>
              <a:rPr lang="en-GB" sz="4000" dirty="0">
                <a:solidFill>
                  <a:schemeClr val="accent5">
                    <a:lumMod val="75000"/>
                  </a:schemeClr>
                </a:solidFill>
              </a:rPr>
              <a:t>nurture</a:t>
            </a:r>
            <a:r>
              <a:rPr lang="en-GB" sz="4000" dirty="0"/>
              <a:t> inquisitive minds to enable them to become the best that they can be.</a:t>
            </a:r>
          </a:p>
          <a:p>
            <a:endParaRPr lang="en-GB" sz="4000"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48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5"/>
                </a:solidFill>
              </a:rPr>
              <a:t>               Soft Start Morning 8:45 – 9:00</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a:t>At Stewart Fleming we believe that in order to expect positive and respectful communication, we need to model and provide opportunities for it within our school day.  Therefore we encourage all children to come to for at 8:45 am start.  </a:t>
            </a:r>
          </a:p>
          <a:p>
            <a:pPr marL="0" indent="0">
              <a:buNone/>
            </a:pPr>
            <a:r>
              <a:rPr lang="en-GB" dirty="0"/>
              <a:t>Once they come into their room there will be music playing, books to read, partner games to play and optional curriculum or PSHE tasks to do. </a:t>
            </a:r>
          </a:p>
          <a:p>
            <a:pPr marL="0" indent="0">
              <a:buNone/>
            </a:pPr>
            <a:r>
              <a:rPr lang="en-GB" dirty="0"/>
              <a:t>The tasks cover aspects of our SMSC (spiritual, moral, social and cultural development) calendar such as Road Safety Week, Anti-Bullying Week and Children in Need. </a:t>
            </a:r>
          </a:p>
          <a:p>
            <a:pPr marL="0" indent="0">
              <a:buNone/>
            </a:pPr>
            <a:r>
              <a:rPr lang="en-GB" dirty="0"/>
              <a:t>Teachers and support staff in the room play a crucial role. They engage with children, support children's excitement of learning for the day and tutor. This morning routine is fundamental to driving Stewart Flemings ethos as it develops independence, positive communication and well-being of every child </a:t>
            </a:r>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3023" y="5848925"/>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1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617" y="253946"/>
            <a:ext cx="11420930" cy="6397264"/>
          </a:xfrm>
          <a:prstGeom prst="rect">
            <a:avLst/>
          </a:prstGeom>
        </p:spPr>
      </p:pic>
    </p:spTree>
    <p:extLst>
      <p:ext uri="{BB962C8B-B14F-4D97-AF65-F5344CB8AC3E}">
        <p14:creationId xmlns:p14="http://schemas.microsoft.com/office/powerpoint/2010/main" val="337794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Curriculum Offer at Stewart Fleming</a:t>
            </a:r>
          </a:p>
        </p:txBody>
      </p:sp>
      <p:graphicFrame>
        <p:nvGraphicFramePr>
          <p:cNvPr id="4" name="Table 3"/>
          <p:cNvGraphicFramePr>
            <a:graphicFrameLocks noGrp="1"/>
          </p:cNvGraphicFramePr>
          <p:nvPr>
            <p:extLst>
              <p:ext uri="{D42A27DB-BD31-4B8C-83A1-F6EECF244321}">
                <p14:modId xmlns:p14="http://schemas.microsoft.com/office/powerpoint/2010/main" val="122832781"/>
              </p:ext>
            </p:extLst>
          </p:nvPr>
        </p:nvGraphicFramePr>
        <p:xfrm>
          <a:off x="2215933" y="1428221"/>
          <a:ext cx="8128000" cy="39776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68206067"/>
                    </a:ext>
                  </a:extLst>
                </a:gridCol>
                <a:gridCol w="4064000">
                  <a:extLst>
                    <a:ext uri="{9D8B030D-6E8A-4147-A177-3AD203B41FA5}">
                      <a16:colId xmlns:a16="http://schemas.microsoft.com/office/drawing/2014/main" val="3276723374"/>
                    </a:ext>
                  </a:extLst>
                </a:gridCol>
              </a:tblGrid>
              <a:tr h="370840">
                <a:tc>
                  <a:txBody>
                    <a:bodyPr/>
                    <a:lstStyle/>
                    <a:p>
                      <a:r>
                        <a:rPr lang="en-GB" dirty="0"/>
                        <a:t>Subject</a:t>
                      </a:r>
                    </a:p>
                  </a:txBody>
                  <a:tcPr/>
                </a:tc>
                <a:tc>
                  <a:txBody>
                    <a:bodyPr/>
                    <a:lstStyle/>
                    <a:p>
                      <a:r>
                        <a:rPr lang="en-GB" dirty="0"/>
                        <a:t>Curriculum Scheme</a:t>
                      </a:r>
                    </a:p>
                  </a:txBody>
                  <a:tcPr/>
                </a:tc>
                <a:extLst>
                  <a:ext uri="{0D108BD9-81ED-4DB2-BD59-A6C34878D82A}">
                    <a16:rowId xmlns:a16="http://schemas.microsoft.com/office/drawing/2014/main" val="2504784698"/>
                  </a:ext>
                </a:extLst>
              </a:tr>
              <a:tr h="183832">
                <a:tc>
                  <a:txBody>
                    <a:bodyPr/>
                    <a:lstStyle/>
                    <a:p>
                      <a:r>
                        <a:rPr lang="en-GB" dirty="0"/>
                        <a:t>English (Reading)</a:t>
                      </a:r>
                    </a:p>
                  </a:txBody>
                  <a:tcPr/>
                </a:tc>
                <a:tc>
                  <a:txBody>
                    <a:bodyPr/>
                    <a:lstStyle/>
                    <a:p>
                      <a:r>
                        <a:rPr lang="en-GB" dirty="0"/>
                        <a:t>Little Wandle</a:t>
                      </a:r>
                      <a:r>
                        <a:rPr lang="en-GB" baseline="0" dirty="0"/>
                        <a:t> (EYFS – Y2)</a:t>
                      </a:r>
                    </a:p>
                    <a:p>
                      <a:r>
                        <a:rPr lang="en-GB" baseline="0" dirty="0"/>
                        <a:t>CUSP</a:t>
                      </a:r>
                    </a:p>
                  </a:txBody>
                  <a:tcPr/>
                </a:tc>
                <a:extLst>
                  <a:ext uri="{0D108BD9-81ED-4DB2-BD59-A6C34878D82A}">
                    <a16:rowId xmlns:a16="http://schemas.microsoft.com/office/drawing/2014/main" val="2833127143"/>
                  </a:ext>
                </a:extLst>
              </a:tr>
              <a:tr h="370840">
                <a:tc>
                  <a:txBody>
                    <a:bodyPr/>
                    <a:lstStyle/>
                    <a:p>
                      <a:r>
                        <a:rPr lang="en-GB" dirty="0"/>
                        <a:t>English</a:t>
                      </a:r>
                      <a:r>
                        <a:rPr lang="en-GB" baseline="0" dirty="0"/>
                        <a:t> (</a:t>
                      </a:r>
                      <a:r>
                        <a:rPr lang="en-GB" dirty="0"/>
                        <a:t>Writing)</a:t>
                      </a:r>
                    </a:p>
                  </a:txBody>
                  <a:tcPr/>
                </a:tc>
                <a:tc>
                  <a:txBody>
                    <a:bodyPr/>
                    <a:lstStyle/>
                    <a:p>
                      <a:r>
                        <a:rPr lang="en-GB" dirty="0"/>
                        <a:t>CUSP</a:t>
                      </a:r>
                    </a:p>
                  </a:txBody>
                  <a:tcPr/>
                </a:tc>
                <a:extLst>
                  <a:ext uri="{0D108BD9-81ED-4DB2-BD59-A6C34878D82A}">
                    <a16:rowId xmlns:a16="http://schemas.microsoft.com/office/drawing/2014/main" val="4144759710"/>
                  </a:ext>
                </a:extLst>
              </a:tr>
              <a:tr h="370840">
                <a:tc>
                  <a:txBody>
                    <a:bodyPr/>
                    <a:lstStyle/>
                    <a:p>
                      <a:r>
                        <a:rPr lang="en-GB" dirty="0"/>
                        <a:t>Maths </a:t>
                      </a:r>
                    </a:p>
                  </a:txBody>
                  <a:tcPr/>
                </a:tc>
                <a:tc>
                  <a:txBody>
                    <a:bodyPr/>
                    <a:lstStyle/>
                    <a:p>
                      <a:r>
                        <a:rPr lang="en-GB" dirty="0"/>
                        <a:t>White Rose Maths</a:t>
                      </a:r>
                    </a:p>
                  </a:txBody>
                  <a:tcPr/>
                </a:tc>
                <a:extLst>
                  <a:ext uri="{0D108BD9-81ED-4DB2-BD59-A6C34878D82A}">
                    <a16:rowId xmlns:a16="http://schemas.microsoft.com/office/drawing/2014/main" val="3639699788"/>
                  </a:ext>
                </a:extLst>
              </a:tr>
              <a:tr h="370840">
                <a:tc>
                  <a:txBody>
                    <a:bodyPr/>
                    <a:lstStyle/>
                    <a:p>
                      <a:r>
                        <a:rPr lang="en-GB" dirty="0"/>
                        <a:t>Science, History,</a:t>
                      </a:r>
                      <a:r>
                        <a:rPr lang="en-GB" baseline="0" dirty="0"/>
                        <a:t> Geography, DT and Art</a:t>
                      </a:r>
                      <a:endParaRPr lang="en-GB" dirty="0"/>
                    </a:p>
                  </a:txBody>
                  <a:tcPr/>
                </a:tc>
                <a:tc>
                  <a:txBody>
                    <a:bodyPr/>
                    <a:lstStyle/>
                    <a:p>
                      <a:r>
                        <a:rPr lang="en-GB" dirty="0"/>
                        <a:t>IPC</a:t>
                      </a:r>
                    </a:p>
                  </a:txBody>
                  <a:tcPr/>
                </a:tc>
                <a:extLst>
                  <a:ext uri="{0D108BD9-81ED-4DB2-BD59-A6C34878D82A}">
                    <a16:rowId xmlns:a16="http://schemas.microsoft.com/office/drawing/2014/main" val="2043716793"/>
                  </a:ext>
                </a:extLst>
              </a:tr>
              <a:tr h="370840">
                <a:tc>
                  <a:txBody>
                    <a:bodyPr/>
                    <a:lstStyle/>
                    <a:p>
                      <a:r>
                        <a:rPr lang="en-GB" dirty="0"/>
                        <a:t>French</a:t>
                      </a:r>
                    </a:p>
                  </a:txBody>
                  <a:tcPr/>
                </a:tc>
                <a:tc>
                  <a:txBody>
                    <a:bodyPr/>
                    <a:lstStyle/>
                    <a:p>
                      <a:r>
                        <a:rPr lang="en-GB" dirty="0"/>
                        <a:t>Language Angels</a:t>
                      </a:r>
                    </a:p>
                  </a:txBody>
                  <a:tcPr/>
                </a:tc>
                <a:extLst>
                  <a:ext uri="{0D108BD9-81ED-4DB2-BD59-A6C34878D82A}">
                    <a16:rowId xmlns:a16="http://schemas.microsoft.com/office/drawing/2014/main" val="3410136322"/>
                  </a:ext>
                </a:extLst>
              </a:tr>
              <a:tr h="370840">
                <a:tc>
                  <a:txBody>
                    <a:bodyPr/>
                    <a:lstStyle/>
                    <a:p>
                      <a:r>
                        <a:rPr lang="en-GB" dirty="0"/>
                        <a:t>Computing</a:t>
                      </a:r>
                    </a:p>
                  </a:txBody>
                  <a:tcPr/>
                </a:tc>
                <a:tc>
                  <a:txBody>
                    <a:bodyPr/>
                    <a:lstStyle/>
                    <a:p>
                      <a:r>
                        <a:rPr lang="en-GB" dirty="0"/>
                        <a:t>IPC</a:t>
                      </a:r>
                    </a:p>
                  </a:txBody>
                  <a:tcPr/>
                </a:tc>
                <a:extLst>
                  <a:ext uri="{0D108BD9-81ED-4DB2-BD59-A6C34878D82A}">
                    <a16:rowId xmlns:a16="http://schemas.microsoft.com/office/drawing/2014/main" val="229537144"/>
                  </a:ext>
                </a:extLst>
              </a:tr>
              <a:tr h="370840">
                <a:tc>
                  <a:txBody>
                    <a:bodyPr/>
                    <a:lstStyle/>
                    <a:p>
                      <a:r>
                        <a:rPr lang="en-GB" dirty="0"/>
                        <a:t>PE</a:t>
                      </a:r>
                    </a:p>
                  </a:txBody>
                  <a:tcPr/>
                </a:tc>
                <a:tc>
                  <a:txBody>
                    <a:bodyPr/>
                    <a:lstStyle/>
                    <a:p>
                      <a:r>
                        <a:rPr lang="en-GB" dirty="0"/>
                        <a:t>PE PRO</a:t>
                      </a:r>
                    </a:p>
                  </a:txBody>
                  <a:tcPr/>
                </a:tc>
                <a:extLst>
                  <a:ext uri="{0D108BD9-81ED-4DB2-BD59-A6C34878D82A}">
                    <a16:rowId xmlns:a16="http://schemas.microsoft.com/office/drawing/2014/main" val="3801569845"/>
                  </a:ext>
                </a:extLst>
              </a:tr>
              <a:tr h="370840">
                <a:tc>
                  <a:txBody>
                    <a:bodyPr/>
                    <a:lstStyle/>
                    <a:p>
                      <a:r>
                        <a:rPr lang="en-GB" dirty="0"/>
                        <a:t>RE</a:t>
                      </a:r>
                    </a:p>
                  </a:txBody>
                  <a:tcPr/>
                </a:tc>
                <a:tc>
                  <a:txBody>
                    <a:bodyPr/>
                    <a:lstStyle/>
                    <a:p>
                      <a:r>
                        <a:rPr lang="en-GB" dirty="0"/>
                        <a:t>Bexley Scheme</a:t>
                      </a:r>
                    </a:p>
                  </a:txBody>
                  <a:tcPr/>
                </a:tc>
                <a:extLst>
                  <a:ext uri="{0D108BD9-81ED-4DB2-BD59-A6C34878D82A}">
                    <a16:rowId xmlns:a16="http://schemas.microsoft.com/office/drawing/2014/main" val="2703784013"/>
                  </a:ext>
                </a:extLst>
              </a:tr>
              <a:tr h="370840">
                <a:tc>
                  <a:txBody>
                    <a:bodyPr/>
                    <a:lstStyle/>
                    <a:p>
                      <a:r>
                        <a:rPr lang="en-GB" dirty="0"/>
                        <a:t>PSHE</a:t>
                      </a:r>
                    </a:p>
                  </a:txBody>
                  <a:tcPr/>
                </a:tc>
                <a:tc>
                  <a:txBody>
                    <a:bodyPr/>
                    <a:lstStyle/>
                    <a:p>
                      <a:r>
                        <a:rPr lang="en-GB" dirty="0"/>
                        <a:t>IPC and CWP</a:t>
                      </a:r>
                    </a:p>
                  </a:txBody>
                  <a:tcPr/>
                </a:tc>
                <a:extLst>
                  <a:ext uri="{0D108BD9-81ED-4DB2-BD59-A6C34878D82A}">
                    <a16:rowId xmlns:a16="http://schemas.microsoft.com/office/drawing/2014/main" val="171915934"/>
                  </a:ext>
                </a:extLst>
              </a:tr>
            </a:tbl>
          </a:graphicData>
        </a:graphic>
      </p:graphicFrame>
      <p:pic>
        <p:nvPicPr>
          <p:cNvPr id="5"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3851" y="5984582"/>
            <a:ext cx="1692164" cy="65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5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233391"/>
            <a:ext cx="10515600" cy="1325563"/>
          </a:xfrm>
        </p:spPr>
        <p:txBody>
          <a:bodyPr/>
          <a:lstStyle/>
          <a:p>
            <a:pPr algn="ctr"/>
            <a:r>
              <a:rPr lang="en-GB" b="1" dirty="0">
                <a:solidFill>
                  <a:schemeClr val="accent5"/>
                </a:solidFill>
              </a:rPr>
              <a:t>Timetable</a:t>
            </a:r>
            <a:endParaRPr lang="en-GB" dirty="0"/>
          </a:p>
        </p:txBody>
      </p:sp>
      <p:sp>
        <p:nvSpPr>
          <p:cNvPr id="6" name="Content Placeholder 2"/>
          <p:cNvSpPr txBox="1">
            <a:spLocks/>
          </p:cNvSpPr>
          <p:nvPr/>
        </p:nvSpPr>
        <p:spPr>
          <a:xfrm>
            <a:off x="8458201" y="3933607"/>
            <a:ext cx="3688913" cy="240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 Healthy snacks for AM playtime</a:t>
            </a:r>
          </a:p>
          <a:p>
            <a:pPr algn="ctr">
              <a:buFontTx/>
              <a:buChar char="-"/>
            </a:pPr>
            <a:r>
              <a:rPr lang="en-GB" sz="2400" dirty="0"/>
              <a:t>Movement/brain breaks in the afternoon.</a:t>
            </a:r>
          </a:p>
          <a:p>
            <a:pPr algn="ctr">
              <a:buFontTx/>
              <a:buChar char="-"/>
            </a:pPr>
            <a:r>
              <a:rPr lang="en-GB" sz="2400" dirty="0"/>
              <a:t>P.E. days</a:t>
            </a:r>
          </a:p>
          <a:p>
            <a:pPr marL="0" indent="0" algn="ctr">
              <a:buFont typeface="Arial" panose="020B0604020202020204" pitchFamily="34" charset="0"/>
              <a:buNone/>
            </a:pPr>
            <a:endParaRPr lang="en-GB" sz="3300" dirty="0"/>
          </a:p>
          <a:p>
            <a:pPr marL="0" indent="0" algn="ctr">
              <a:buFont typeface="Arial" panose="020B0604020202020204" pitchFamily="34" charset="0"/>
              <a:buNone/>
            </a:pPr>
            <a:endParaRPr lang="en-GB" dirty="0"/>
          </a:p>
        </p:txBody>
      </p:sp>
      <p:pic>
        <p:nvPicPr>
          <p:cNvPr id="4" name="Picture 3">
            <a:extLst>
              <a:ext uri="{FF2B5EF4-FFF2-40B4-BE49-F238E27FC236}">
                <a16:creationId xmlns:a16="http://schemas.microsoft.com/office/drawing/2014/main" id="{B281568D-DA1F-411B-8B2D-6C672EBA5A13}"/>
              </a:ext>
            </a:extLst>
          </p:cNvPr>
          <p:cNvPicPr>
            <a:picLocks noChangeAspect="1"/>
          </p:cNvPicPr>
          <p:nvPr/>
        </p:nvPicPr>
        <p:blipFill rotWithShape="1">
          <a:blip r:embed="rId2"/>
          <a:srcRect t="6352"/>
          <a:stretch/>
        </p:blipFill>
        <p:spPr>
          <a:xfrm>
            <a:off x="325849" y="1387575"/>
            <a:ext cx="7971486" cy="4302984"/>
          </a:xfrm>
          <a:prstGeom prst="rect">
            <a:avLst/>
          </a:prstGeom>
        </p:spPr>
      </p:pic>
      <p:sp>
        <p:nvSpPr>
          <p:cNvPr id="5" name="TextBox 4">
            <a:extLst>
              <a:ext uri="{FF2B5EF4-FFF2-40B4-BE49-F238E27FC236}">
                <a16:creationId xmlns:a16="http://schemas.microsoft.com/office/drawing/2014/main" id="{5D2DD543-ECEB-42BA-8D2C-5A52FBB139D3}"/>
              </a:ext>
            </a:extLst>
          </p:cNvPr>
          <p:cNvSpPr txBox="1"/>
          <p:nvPr/>
        </p:nvSpPr>
        <p:spPr>
          <a:xfrm>
            <a:off x="3620697" y="1055208"/>
            <a:ext cx="1381789" cy="369332"/>
          </a:xfrm>
          <a:prstGeom prst="rect">
            <a:avLst/>
          </a:prstGeom>
          <a:noFill/>
        </p:spPr>
        <p:txBody>
          <a:bodyPr wrap="none" rtlCol="0">
            <a:spAutoFit/>
          </a:bodyPr>
          <a:lstStyle/>
          <a:p>
            <a:r>
              <a:rPr lang="en-GB" dirty="0"/>
              <a:t>Boyega Class</a:t>
            </a:r>
          </a:p>
        </p:txBody>
      </p:sp>
    </p:spTree>
    <p:extLst>
      <p:ext uri="{BB962C8B-B14F-4D97-AF65-F5344CB8AC3E}">
        <p14:creationId xmlns:p14="http://schemas.microsoft.com/office/powerpoint/2010/main" val="208955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English</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250" y="5873250"/>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eta and the Giants – Stokes Croft China &amp; PRSC Sh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414" y="4050232"/>
            <a:ext cx="2652892" cy="26528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8037856" y="4030134"/>
            <a:ext cx="3069378" cy="2457948"/>
          </a:xfrm>
          <a:prstGeom prst="rect">
            <a:avLst/>
          </a:prstGeom>
        </p:spPr>
      </p:pic>
      <p:pic>
        <p:nvPicPr>
          <p:cNvPr id="9" name="Picture 8"/>
          <p:cNvPicPr>
            <a:picLocks noChangeAspect="1"/>
          </p:cNvPicPr>
          <p:nvPr/>
        </p:nvPicPr>
        <p:blipFill>
          <a:blip r:embed="rId5"/>
          <a:stretch>
            <a:fillRect/>
          </a:stretch>
        </p:blipFill>
        <p:spPr>
          <a:xfrm>
            <a:off x="5879716" y="1864220"/>
            <a:ext cx="5999018" cy="1608918"/>
          </a:xfrm>
          <a:prstGeom prst="rect">
            <a:avLst/>
          </a:prstGeom>
        </p:spPr>
      </p:pic>
      <p:sp>
        <p:nvSpPr>
          <p:cNvPr id="10" name="Content Placeholder 2"/>
          <p:cNvSpPr txBox="1">
            <a:spLocks/>
          </p:cNvSpPr>
          <p:nvPr/>
        </p:nvSpPr>
        <p:spPr>
          <a:xfrm>
            <a:off x="407323" y="1513757"/>
            <a:ext cx="5346495" cy="240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For Reading and English, we will have 5 CUSP lessons per week. </a:t>
            </a:r>
          </a:p>
          <a:p>
            <a:pPr marL="0" indent="0" algn="ctr">
              <a:buFont typeface="Arial" panose="020B0604020202020204" pitchFamily="34" charset="0"/>
              <a:buNone/>
            </a:pPr>
            <a:endParaRPr lang="en-GB" sz="2400" dirty="0"/>
          </a:p>
          <a:p>
            <a:pPr marL="0" indent="0" algn="ctr">
              <a:buFont typeface="Arial" panose="020B0604020202020204" pitchFamily="34" charset="0"/>
              <a:buNone/>
            </a:pPr>
            <a:r>
              <a:rPr lang="en-GB" sz="2400" dirty="0"/>
              <a:t>Each morning we complete our reading lesson for 30 minutes (9-9:30), followed by our 1 hour English lesson.</a:t>
            </a:r>
            <a:endParaRPr lang="en-GB" sz="3300" dirty="0"/>
          </a:p>
          <a:p>
            <a:pPr marL="0" indent="0" algn="ctr">
              <a:buFont typeface="Arial" panose="020B0604020202020204" pitchFamily="34" charset="0"/>
              <a:buNone/>
            </a:pPr>
            <a:endParaRPr lang="en-GB" dirty="0"/>
          </a:p>
        </p:txBody>
      </p:sp>
    </p:spTree>
    <p:extLst>
      <p:ext uri="{BB962C8B-B14F-4D97-AF65-F5344CB8AC3E}">
        <p14:creationId xmlns:p14="http://schemas.microsoft.com/office/powerpoint/2010/main" val="205376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621" y="153973"/>
            <a:ext cx="10515600" cy="1325563"/>
          </a:xfrm>
        </p:spPr>
        <p:txBody>
          <a:bodyPr/>
          <a:lstStyle/>
          <a:p>
            <a:pPr algn="ctr"/>
            <a:r>
              <a:rPr lang="en-GB" b="1" dirty="0">
                <a:solidFill>
                  <a:schemeClr val="accent5"/>
                </a:solidFill>
              </a:rPr>
              <a:t>Maths</a:t>
            </a:r>
          </a:p>
        </p:txBody>
      </p:sp>
      <p:sp>
        <p:nvSpPr>
          <p:cNvPr id="3" name="Content Placeholder 2"/>
          <p:cNvSpPr>
            <a:spLocks noGrp="1"/>
          </p:cNvSpPr>
          <p:nvPr>
            <p:ph idx="1"/>
          </p:nvPr>
        </p:nvSpPr>
        <p:spPr>
          <a:xfrm>
            <a:off x="747889" y="1291404"/>
            <a:ext cx="10515600" cy="4351338"/>
          </a:xfrm>
        </p:spPr>
        <p:txBody>
          <a:bodyPr/>
          <a:lstStyle/>
          <a:p>
            <a:pPr marL="0" indent="0">
              <a:buNone/>
            </a:pPr>
            <a:endParaRPr lang="en-GB" dirty="0"/>
          </a:p>
          <a:p>
            <a:pPr marL="0" indent="0">
              <a:buNone/>
            </a:pPr>
            <a:endParaRPr lang="en-GB" dirty="0"/>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134" y="5723905"/>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433749" y="894301"/>
            <a:ext cx="3790244" cy="5544829"/>
          </a:xfrm>
          <a:prstGeom prst="rect">
            <a:avLst/>
          </a:prstGeom>
        </p:spPr>
      </p:pic>
      <p:pic>
        <p:nvPicPr>
          <p:cNvPr id="10" name="Picture 9"/>
          <p:cNvPicPr>
            <a:picLocks noChangeAspect="1"/>
          </p:cNvPicPr>
          <p:nvPr/>
        </p:nvPicPr>
        <p:blipFill>
          <a:blip r:embed="rId4"/>
          <a:stretch>
            <a:fillRect/>
          </a:stretch>
        </p:blipFill>
        <p:spPr>
          <a:xfrm>
            <a:off x="8151071" y="265159"/>
            <a:ext cx="3576674" cy="1890164"/>
          </a:xfrm>
          <a:prstGeom prst="rect">
            <a:avLst/>
          </a:prstGeom>
        </p:spPr>
      </p:pic>
      <p:pic>
        <p:nvPicPr>
          <p:cNvPr id="11" name="Picture 10"/>
          <p:cNvPicPr>
            <a:picLocks noChangeAspect="1"/>
          </p:cNvPicPr>
          <p:nvPr/>
        </p:nvPicPr>
        <p:blipFill>
          <a:blip r:embed="rId5"/>
          <a:stretch>
            <a:fillRect/>
          </a:stretch>
        </p:blipFill>
        <p:spPr>
          <a:xfrm>
            <a:off x="8151071" y="3666715"/>
            <a:ext cx="3643223" cy="2469982"/>
          </a:xfrm>
          <a:prstGeom prst="rect">
            <a:avLst/>
          </a:prstGeom>
        </p:spPr>
      </p:pic>
      <p:sp>
        <p:nvSpPr>
          <p:cNvPr id="9" name="Rounded Rectangle 8"/>
          <p:cNvSpPr/>
          <p:nvPr/>
        </p:nvSpPr>
        <p:spPr>
          <a:xfrm>
            <a:off x="4447822" y="1390259"/>
            <a:ext cx="2562577" cy="1417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Every lesson, children are exposed to reasoning and problem solving.</a:t>
            </a:r>
          </a:p>
        </p:txBody>
      </p:sp>
      <p:sp>
        <p:nvSpPr>
          <p:cNvPr id="12" name="Rounded Rectangle 11"/>
          <p:cNvSpPr/>
          <p:nvPr/>
        </p:nvSpPr>
        <p:spPr>
          <a:xfrm>
            <a:off x="4538133" y="3239259"/>
            <a:ext cx="2562577" cy="2272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These challenge questions are designed to make the children explain their reasoning, often requiring them to explain how they got to their answer.</a:t>
            </a:r>
          </a:p>
        </p:txBody>
      </p:sp>
    </p:spTree>
    <p:extLst>
      <p:ext uri="{BB962C8B-B14F-4D97-AF65-F5344CB8AC3E}">
        <p14:creationId xmlns:p14="http://schemas.microsoft.com/office/powerpoint/2010/main" val="2625350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536</Words>
  <Application>Microsoft Office PowerPoint</Application>
  <PresentationFormat>Widescreen</PresentationFormat>
  <Paragraphs>74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Good Morning! Welcome to Year 3 Curriculum Meeting</vt:lpstr>
      <vt:lpstr>Year 3 Team</vt:lpstr>
      <vt:lpstr>School Vision</vt:lpstr>
      <vt:lpstr>               Soft Start Morning 8:45 – 9:00</vt:lpstr>
      <vt:lpstr>PowerPoint Presentation</vt:lpstr>
      <vt:lpstr>Curriculum Offer at Stewart Fleming</vt:lpstr>
      <vt:lpstr>Timetable</vt:lpstr>
      <vt:lpstr>English</vt:lpstr>
      <vt:lpstr>Maths</vt:lpstr>
      <vt:lpstr>IPC Topic:  Brain Waves</vt:lpstr>
      <vt:lpstr>IPC Topic:  How Humans Work</vt:lpstr>
      <vt:lpstr>Curriculum Letter</vt:lpstr>
      <vt:lpstr>Homework</vt:lpstr>
      <vt:lpstr>Homework</vt:lpstr>
      <vt:lpstr>Parental Engagement</vt:lpstr>
      <vt:lpstr>Questions?</vt:lpstr>
    </vt:vector>
  </TitlesOfParts>
  <Company>Stewart Fleming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Lincoln</dc:creator>
  <cp:lastModifiedBy>Stefanie Oliveira</cp:lastModifiedBy>
  <cp:revision>43</cp:revision>
  <dcterms:created xsi:type="dcterms:W3CDTF">2022-09-05T06:46:48Z</dcterms:created>
  <dcterms:modified xsi:type="dcterms:W3CDTF">2025-09-03T16:45:51Z</dcterms:modified>
</cp:coreProperties>
</file>