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62" r:id="rId4"/>
    <p:sldId id="266" r:id="rId5"/>
    <p:sldId id="267" r:id="rId6"/>
    <p:sldId id="265" r:id="rId7"/>
    <p:sldId id="289" r:id="rId8"/>
    <p:sldId id="286" r:id="rId9"/>
    <p:sldId id="283" r:id="rId10"/>
    <p:sldId id="280" r:id="rId11"/>
    <p:sldId id="287" r:id="rId12"/>
    <p:sldId id="269" r:id="rId13"/>
    <p:sldId id="270" r:id="rId14"/>
    <p:sldId id="271" r:id="rId15"/>
    <p:sldId id="278" r:id="rId16"/>
    <p:sldId id="279" r:id="rId17"/>
    <p:sldId id="272" r:id="rId18"/>
    <p:sldId id="275" r:id="rId19"/>
    <p:sldId id="281" r:id="rId20"/>
    <p:sldId id="288"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08/01/2026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08/01/2026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Afternoon!</a:t>
            </a:r>
            <a:br>
              <a:rPr lang="en-GB" sz="5400" b="1" dirty="0">
                <a:solidFill>
                  <a:schemeClr val="accent5"/>
                </a:solidFill>
              </a:rPr>
            </a:br>
            <a:r>
              <a:rPr lang="en-GB" sz="5400" b="1" dirty="0">
                <a:solidFill>
                  <a:schemeClr val="accent5"/>
                </a:solidFill>
              </a:rPr>
              <a:t>Welcome to the Year 6 Curriculum Meeting</a:t>
            </a:r>
            <a:endParaRPr lang="en-GB" sz="5400" dirty="0"/>
          </a:p>
        </p:txBody>
      </p:sp>
      <p:sp>
        <p:nvSpPr>
          <p:cNvPr id="3" name="Subtitle 2"/>
          <p:cNvSpPr>
            <a:spLocks noGrp="1"/>
          </p:cNvSpPr>
          <p:nvPr>
            <p:ph type="subTitle" idx="1"/>
          </p:nvPr>
        </p:nvSpPr>
        <p:spPr/>
        <p:txBody>
          <a:bodyPr/>
          <a:lstStyle/>
          <a:p>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9138" y="377809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8"/>
            <a:ext cx="10515600" cy="1325563"/>
          </a:xfrm>
        </p:spPr>
        <p:txBody>
          <a:bodyPr/>
          <a:lstStyle/>
          <a:p>
            <a:pPr algn="ctr"/>
            <a:r>
              <a:rPr lang="en-GB" b="1" dirty="0">
                <a:solidFill>
                  <a:schemeClr val="accent5"/>
                </a:solidFill>
              </a:rPr>
              <a:t>Reading and spellings</a:t>
            </a:r>
          </a:p>
        </p:txBody>
      </p:sp>
      <p:sp>
        <p:nvSpPr>
          <p:cNvPr id="3" name="Content Placeholder 2"/>
          <p:cNvSpPr>
            <a:spLocks noGrp="1"/>
          </p:cNvSpPr>
          <p:nvPr>
            <p:ph idx="1"/>
          </p:nvPr>
        </p:nvSpPr>
        <p:spPr>
          <a:xfrm>
            <a:off x="155575" y="1282188"/>
            <a:ext cx="6528698" cy="4591062"/>
          </a:xfrm>
        </p:spPr>
        <p:txBody>
          <a:bodyPr>
            <a:normAutofit fontScale="62500" lnSpcReduction="20000"/>
          </a:bodyPr>
          <a:lstStyle/>
          <a:p>
            <a:pPr marL="0" indent="0">
              <a:buNone/>
            </a:pPr>
            <a:r>
              <a:rPr lang="en-GB" sz="3400" dirty="0"/>
              <a:t>Children are still expected to read and comment 3x per week. </a:t>
            </a:r>
          </a:p>
          <a:p>
            <a:pPr marL="0" indent="0">
              <a:buNone/>
            </a:pPr>
            <a:endParaRPr lang="en-GB" sz="3400" dirty="0"/>
          </a:p>
          <a:p>
            <a:pPr marL="0" indent="0">
              <a:buNone/>
            </a:pPr>
            <a:r>
              <a:rPr lang="en-GB" sz="3400" dirty="0"/>
              <a:t>Comments should be written by the child or adult and focus on things that they have enjoyed, struggled with, summaries and predictions. We love to see a range of texts being explored.</a:t>
            </a:r>
          </a:p>
          <a:p>
            <a:pPr marL="0" indent="0">
              <a:buNone/>
            </a:pPr>
            <a:endParaRPr lang="en-GB" sz="3400" dirty="0"/>
          </a:p>
          <a:p>
            <a:pPr marL="0" indent="0">
              <a:buNone/>
            </a:pPr>
            <a:r>
              <a:rPr lang="en-GB" sz="3400" dirty="0"/>
              <a:t>Spellings will now be weekly and tasks will be stuck into homework books. See example. </a:t>
            </a:r>
          </a:p>
          <a:p>
            <a:pPr marL="0" indent="0">
              <a:buNone/>
            </a:pPr>
            <a:endParaRPr lang="en-GB" sz="3400" dirty="0"/>
          </a:p>
          <a:p>
            <a:pPr marL="0" indent="0">
              <a:buNone/>
            </a:pPr>
            <a:r>
              <a:rPr lang="en-GB" sz="3400" dirty="0"/>
              <a:t>When completing spellings homework, </a:t>
            </a:r>
            <a:r>
              <a:rPr lang="en-GB" sz="3400" dirty="0">
                <a:highlight>
                  <a:srgbClr val="FFFF00"/>
                </a:highlight>
              </a:rPr>
              <a:t>we do encourage children to use a physical dictionary if they are unsure how to spell a word</a:t>
            </a:r>
            <a:r>
              <a:rPr lang="en-GB" sz="3400" dirty="0"/>
              <a:t>. If they don’t have access to a dictionary, online dictionaries can also be used to support them. </a:t>
            </a:r>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crets of a Sun King: 'THE QUEEN OF HISTORICAL FICTION' Guardian: 1:  Amazon.co.uk: Carroll, Emma: 9780571328499: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684273" y="1244406"/>
            <a:ext cx="5044812" cy="4389120"/>
          </a:xfrm>
          <a:prstGeom prst="rect">
            <a:avLst/>
          </a:prstGeom>
        </p:spPr>
      </p:pic>
    </p:spTree>
    <p:extLst>
      <p:ext uri="{BB962C8B-B14F-4D97-AF65-F5344CB8AC3E}">
        <p14:creationId xmlns:p14="http://schemas.microsoft.com/office/powerpoint/2010/main" val="20917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8"/>
            <a:ext cx="10515600" cy="1325563"/>
          </a:xfrm>
        </p:spPr>
        <p:txBody>
          <a:bodyPr/>
          <a:lstStyle/>
          <a:p>
            <a:pPr algn="ctr"/>
            <a:r>
              <a:rPr lang="en-GB" b="1" dirty="0">
                <a:solidFill>
                  <a:schemeClr val="accent5"/>
                </a:solidFill>
              </a:rPr>
              <a:t>Times tables</a:t>
            </a:r>
          </a:p>
        </p:txBody>
      </p:sp>
      <p:sp>
        <p:nvSpPr>
          <p:cNvPr id="3" name="Content Placeholder 2"/>
          <p:cNvSpPr>
            <a:spLocks noGrp="1"/>
          </p:cNvSpPr>
          <p:nvPr>
            <p:ph idx="1"/>
          </p:nvPr>
        </p:nvSpPr>
        <p:spPr>
          <a:xfrm>
            <a:off x="838200" y="1282188"/>
            <a:ext cx="5242560" cy="4351338"/>
          </a:xfrm>
        </p:spPr>
        <p:txBody>
          <a:bodyPr>
            <a:normAutofit fontScale="92500" lnSpcReduction="20000"/>
          </a:bodyPr>
          <a:lstStyle/>
          <a:p>
            <a:pPr marL="0" indent="0">
              <a:buNone/>
            </a:pPr>
            <a:r>
              <a:rPr lang="en-GB" dirty="0"/>
              <a:t>Times tables will be tested weekly. </a:t>
            </a:r>
          </a:p>
          <a:p>
            <a:pPr marL="0" indent="0">
              <a:buNone/>
            </a:pPr>
            <a:endParaRPr lang="en-GB" dirty="0"/>
          </a:p>
          <a:p>
            <a:pPr marL="0" indent="0">
              <a:buNone/>
            </a:pPr>
            <a:r>
              <a:rPr lang="en-GB" dirty="0"/>
              <a:t>We will not be sending books home but we encourage children to practice on TTRS ready for a test on a Monday!</a:t>
            </a:r>
          </a:p>
          <a:p>
            <a:pPr marL="0" indent="0">
              <a:buNone/>
            </a:pPr>
            <a:endParaRPr lang="en-GB" dirty="0"/>
          </a:p>
          <a:p>
            <a:pPr marL="0" indent="0">
              <a:buNone/>
            </a:pPr>
            <a:r>
              <a:rPr lang="en-GB" dirty="0"/>
              <a:t>In Year 6, many children will be on Mixed practice. However, if children are focusing on one set, this will be shared. They will move on after 3 consecutive weeks of successful application. </a:t>
            </a:r>
          </a:p>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crets of a Sun King: 'THE QUEEN OF HISTORICAL FICTION' Guardian: 1:  Amazon.co.uk: Carroll, Emma: 9780571328499: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Maths - ALL LEVELS - Times Tables Grids - including Random Grids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186144"/>
            <a:ext cx="60483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3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001" y="5777679"/>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32277" y="1817520"/>
            <a:ext cx="11787447" cy="2581275"/>
          </a:xfrm>
          <a:prstGeom prst="rect">
            <a:avLst/>
          </a:prstGeom>
        </p:spPr>
      </p:pic>
      <p:sp>
        <p:nvSpPr>
          <p:cNvPr id="3" name="TextBox 2">
            <a:extLst>
              <a:ext uri="{FF2B5EF4-FFF2-40B4-BE49-F238E27FC236}">
                <a16:creationId xmlns:a16="http://schemas.microsoft.com/office/drawing/2014/main" id="{1A884B5E-BD3B-4D69-A3AA-99C1A77C26AF}"/>
              </a:ext>
            </a:extLst>
          </p:cNvPr>
          <p:cNvSpPr txBox="1"/>
          <p:nvPr/>
        </p:nvSpPr>
        <p:spPr>
          <a:xfrm>
            <a:off x="1010653" y="4812632"/>
            <a:ext cx="7828547" cy="646331"/>
          </a:xfrm>
          <a:prstGeom prst="rect">
            <a:avLst/>
          </a:prstGeom>
          <a:noFill/>
        </p:spPr>
        <p:txBody>
          <a:bodyPr wrap="square" rtlCol="0">
            <a:spAutoFit/>
          </a:bodyPr>
          <a:lstStyle/>
          <a:p>
            <a:r>
              <a:rPr lang="en-GB" dirty="0">
                <a:solidFill>
                  <a:srgbClr val="FF0000"/>
                </a:solidFill>
              </a:rPr>
              <a:t>Times tables underpin various areas of our maths curriculum therefore even if your child is fluent, we do encourage them to practice regularly. </a:t>
            </a:r>
          </a:p>
        </p:txBody>
      </p:sp>
    </p:spTree>
    <p:extLst>
      <p:ext uri="{BB962C8B-B14F-4D97-AF65-F5344CB8AC3E}">
        <p14:creationId xmlns:p14="http://schemas.microsoft.com/office/powerpoint/2010/main" val="262535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6" name="Rounded Rectangle 5"/>
          <p:cNvSpPr/>
          <p:nvPr/>
        </p:nvSpPr>
        <p:spPr>
          <a:xfrm>
            <a:off x="8832661" y="365125"/>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Every lesson children are exposed to fluency and reasoning questions. </a:t>
            </a:r>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206817" y="1690688"/>
            <a:ext cx="7469823" cy="4355624"/>
          </a:xfrm>
          <a:prstGeom prst="rect">
            <a:avLst/>
          </a:prstGeom>
        </p:spPr>
      </p:pic>
    </p:spTree>
    <p:extLst>
      <p:ext uri="{BB962C8B-B14F-4D97-AF65-F5344CB8AC3E}">
        <p14:creationId xmlns:p14="http://schemas.microsoft.com/office/powerpoint/2010/main" val="420408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49" y="130368"/>
            <a:ext cx="10515600" cy="1325563"/>
          </a:xfrm>
        </p:spPr>
        <p:txBody>
          <a:bodyPr/>
          <a:lstStyle/>
          <a:p>
            <a:pPr algn="ctr"/>
            <a:r>
              <a:rPr lang="en-GB" b="1" dirty="0">
                <a:solidFill>
                  <a:schemeClr val="accent5"/>
                </a:solidFill>
              </a:rPr>
              <a:t>IPC Topic:900CE</a:t>
            </a:r>
          </a:p>
        </p:txBody>
      </p:sp>
      <p:sp>
        <p:nvSpPr>
          <p:cNvPr id="3" name="Content Placeholder 2"/>
          <p:cNvSpPr>
            <a:spLocks noGrp="1"/>
          </p:cNvSpPr>
          <p:nvPr>
            <p:ph idx="1"/>
          </p:nvPr>
        </p:nvSpPr>
        <p:spPr>
          <a:xfrm>
            <a:off x="761207" y="1134432"/>
            <a:ext cx="10515600" cy="4351338"/>
          </a:xfrm>
        </p:spPr>
        <p:txBody>
          <a:bodyPr/>
          <a:lstStyle/>
          <a:p>
            <a:pPr marL="0" indent="0">
              <a:buNone/>
            </a:pPr>
            <a:r>
              <a:rPr lang="en-GB" dirty="0"/>
              <a:t>This topic covers History for this half term:</a:t>
            </a:r>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121" y="5022795"/>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701" y="1789834"/>
            <a:ext cx="5650143" cy="2773853"/>
          </a:xfrm>
          <a:prstGeom prst="rect">
            <a:avLst/>
          </a:prstGeom>
        </p:spPr>
      </p:pic>
      <p:pic>
        <p:nvPicPr>
          <p:cNvPr id="5" name="Picture 4"/>
          <p:cNvPicPr>
            <a:picLocks noChangeAspect="1"/>
          </p:cNvPicPr>
          <p:nvPr/>
        </p:nvPicPr>
        <p:blipFill>
          <a:blip r:embed="rId4"/>
          <a:stretch>
            <a:fillRect/>
          </a:stretch>
        </p:blipFill>
        <p:spPr>
          <a:xfrm>
            <a:off x="6327169" y="1690688"/>
            <a:ext cx="5444507" cy="4901305"/>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759" y="149630"/>
            <a:ext cx="11772721" cy="6580649"/>
          </a:xfrm>
          <a:prstGeom prst="rect">
            <a:avLst/>
          </a:prstGeom>
        </p:spPr>
      </p:pic>
    </p:spTree>
    <p:extLst>
      <p:ext uri="{BB962C8B-B14F-4D97-AF65-F5344CB8AC3E}">
        <p14:creationId xmlns:p14="http://schemas.microsoft.com/office/powerpoint/2010/main" val="182153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2508" y="-1"/>
            <a:ext cx="11787447" cy="6758247"/>
          </a:xfrm>
          <a:prstGeom prst="rect">
            <a:avLst/>
          </a:prstGeom>
        </p:spPr>
      </p:pic>
    </p:spTree>
    <p:extLst>
      <p:ext uri="{BB962C8B-B14F-4D97-AF65-F5344CB8AC3E}">
        <p14:creationId xmlns:p14="http://schemas.microsoft.com/office/powerpoint/2010/main" val="139712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Curriculum Letter</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140" y="59320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604E28-E304-4F57-B357-6E9D208CAE5B}"/>
              </a:ext>
            </a:extLst>
          </p:cNvPr>
          <p:cNvPicPr>
            <a:picLocks noChangeAspect="1"/>
          </p:cNvPicPr>
          <p:nvPr/>
        </p:nvPicPr>
        <p:blipFill rotWithShape="1">
          <a:blip r:embed="rId3"/>
          <a:srcRect r="28267" b="24541"/>
          <a:stretch/>
        </p:blipFill>
        <p:spPr>
          <a:xfrm>
            <a:off x="381801" y="1504006"/>
            <a:ext cx="4672339" cy="4614726"/>
          </a:xfrm>
          <a:prstGeom prst="rect">
            <a:avLst/>
          </a:prstGeom>
        </p:spPr>
      </p:pic>
      <p:pic>
        <p:nvPicPr>
          <p:cNvPr id="9" name="Picture 8">
            <a:extLst>
              <a:ext uri="{FF2B5EF4-FFF2-40B4-BE49-F238E27FC236}">
                <a16:creationId xmlns:a16="http://schemas.microsoft.com/office/drawing/2014/main" id="{2AED04EA-52E9-4D55-B148-82ADD9C1AB18}"/>
              </a:ext>
            </a:extLst>
          </p:cNvPr>
          <p:cNvPicPr>
            <a:picLocks noChangeAspect="1"/>
          </p:cNvPicPr>
          <p:nvPr/>
        </p:nvPicPr>
        <p:blipFill>
          <a:blip r:embed="rId4"/>
          <a:stretch>
            <a:fillRect/>
          </a:stretch>
        </p:blipFill>
        <p:spPr>
          <a:xfrm>
            <a:off x="5358444" y="1690688"/>
            <a:ext cx="6535062" cy="3905795"/>
          </a:xfrm>
          <a:prstGeom prst="rect">
            <a:avLst/>
          </a:prstGeom>
        </p:spPr>
      </p:pic>
    </p:spTree>
    <p:extLst>
      <p:ext uri="{BB962C8B-B14F-4D97-AF65-F5344CB8AC3E}">
        <p14:creationId xmlns:p14="http://schemas.microsoft.com/office/powerpoint/2010/main" val="204000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Homework</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970BD5-717F-41CA-B55F-C60E7C5290EF}"/>
              </a:ext>
            </a:extLst>
          </p:cNvPr>
          <p:cNvPicPr>
            <a:picLocks noChangeAspect="1"/>
          </p:cNvPicPr>
          <p:nvPr/>
        </p:nvPicPr>
        <p:blipFill>
          <a:blip r:embed="rId3"/>
          <a:stretch>
            <a:fillRect/>
          </a:stretch>
        </p:blipFill>
        <p:spPr>
          <a:xfrm>
            <a:off x="2871059" y="365125"/>
            <a:ext cx="6449882" cy="6274813"/>
          </a:xfrm>
          <a:prstGeom prst="rect">
            <a:avLst/>
          </a:prstGeom>
        </p:spPr>
      </p:pic>
    </p:spTree>
    <p:extLst>
      <p:ext uri="{BB962C8B-B14F-4D97-AF65-F5344CB8AC3E}">
        <p14:creationId xmlns:p14="http://schemas.microsoft.com/office/powerpoint/2010/main" val="28542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6"/>
            <a:ext cx="10515600" cy="1325563"/>
          </a:xfrm>
        </p:spPr>
        <p:txBody>
          <a:bodyPr>
            <a:normAutofit/>
          </a:bodyPr>
          <a:lstStyle/>
          <a:p>
            <a:r>
              <a:rPr lang="en-GB" sz="7200" dirty="0">
                <a:solidFill>
                  <a:srgbClr val="FF0000"/>
                </a:solidFill>
              </a:rPr>
              <a:t>SATs Boot Camp</a:t>
            </a:r>
          </a:p>
        </p:txBody>
      </p:sp>
      <p:sp>
        <p:nvSpPr>
          <p:cNvPr id="3" name="Content Placeholder 2"/>
          <p:cNvSpPr>
            <a:spLocks noGrp="1"/>
          </p:cNvSpPr>
          <p:nvPr>
            <p:ph idx="1"/>
          </p:nvPr>
        </p:nvSpPr>
        <p:spPr>
          <a:xfrm>
            <a:off x="838199" y="1280194"/>
            <a:ext cx="10968789" cy="4351338"/>
          </a:xfrm>
        </p:spPr>
        <p:txBody>
          <a:bodyPr>
            <a:normAutofit/>
          </a:bodyPr>
          <a:lstStyle/>
          <a:p>
            <a:pPr marL="0" indent="0">
              <a:buNone/>
            </a:pPr>
            <a:r>
              <a:rPr lang="en-GB" sz="2400" dirty="0"/>
              <a:t>Your child will receive a log in for SATs Boot Camp- they can access past papers and questions alongside revision videos for each strand of the curriculum in maths and grammar.</a:t>
            </a:r>
          </a:p>
        </p:txBody>
      </p:sp>
      <p:pic>
        <p:nvPicPr>
          <p:cNvPr id="5" name="Picture 4">
            <a:extLst>
              <a:ext uri="{FF2B5EF4-FFF2-40B4-BE49-F238E27FC236}">
                <a16:creationId xmlns:a16="http://schemas.microsoft.com/office/drawing/2014/main" id="{42DEF974-2961-4253-BD23-E2612A38F403}"/>
              </a:ext>
            </a:extLst>
          </p:cNvPr>
          <p:cNvPicPr>
            <a:picLocks noChangeAspect="1"/>
          </p:cNvPicPr>
          <p:nvPr/>
        </p:nvPicPr>
        <p:blipFill>
          <a:blip r:embed="rId2"/>
          <a:stretch>
            <a:fillRect/>
          </a:stretch>
        </p:blipFill>
        <p:spPr>
          <a:xfrm>
            <a:off x="2616199" y="2238295"/>
            <a:ext cx="9062071" cy="4145571"/>
          </a:xfrm>
          <a:prstGeom prst="rect">
            <a:avLst/>
          </a:prstGeom>
        </p:spPr>
      </p:pic>
    </p:spTree>
    <p:extLst>
      <p:ext uri="{BB962C8B-B14F-4D97-AF65-F5344CB8AC3E}">
        <p14:creationId xmlns:p14="http://schemas.microsoft.com/office/powerpoint/2010/main" val="32041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Year 6 Team</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Class teachers</a:t>
            </a:r>
          </a:p>
          <a:p>
            <a:pPr marL="0" indent="0">
              <a:buNone/>
            </a:pPr>
            <a:r>
              <a:rPr lang="en-GB" dirty="0"/>
              <a:t>Miss Haynes</a:t>
            </a:r>
          </a:p>
          <a:p>
            <a:pPr marL="0" indent="0">
              <a:buNone/>
            </a:pPr>
            <a:r>
              <a:rPr lang="en-GB" dirty="0"/>
              <a:t>Mr Bushnell-Ewers</a:t>
            </a:r>
          </a:p>
          <a:p>
            <a:pPr marL="0" indent="0">
              <a:buNone/>
            </a:pPr>
            <a:r>
              <a:rPr lang="en-GB" dirty="0"/>
              <a:t>Mr Robbins</a:t>
            </a:r>
          </a:p>
          <a:p>
            <a:pPr marL="0" indent="0">
              <a:buNone/>
            </a:pPr>
            <a:r>
              <a:rPr lang="en-GB" dirty="0"/>
              <a:t>Miss Pearce </a:t>
            </a:r>
          </a:p>
          <a:p>
            <a:pPr marL="0" indent="0">
              <a:buNone/>
            </a:pPr>
            <a:r>
              <a:rPr lang="en-GB" dirty="0"/>
              <a:t>Mrs </a:t>
            </a:r>
            <a:r>
              <a:rPr lang="en-GB" dirty="0" err="1"/>
              <a:t>Yurick</a:t>
            </a:r>
            <a:endParaRPr lang="en-GB" dirty="0"/>
          </a:p>
          <a:p>
            <a:pPr marL="0" indent="0">
              <a:buNone/>
            </a:pPr>
            <a:endParaRPr lang="en-GB" dirty="0"/>
          </a:p>
          <a:p>
            <a:pPr marL="0" indent="0">
              <a:buNone/>
            </a:pPr>
            <a:r>
              <a:rPr lang="en-GB" dirty="0"/>
              <a:t>Specialist Teachers</a:t>
            </a:r>
          </a:p>
          <a:p>
            <a:r>
              <a:rPr lang="en-GB" dirty="0"/>
              <a:t>Jordan Williams – PE</a:t>
            </a:r>
          </a:p>
          <a:p>
            <a:r>
              <a:rPr lang="en-GB" dirty="0"/>
              <a:t>Lindsay Howe – Art / DT</a:t>
            </a:r>
          </a:p>
          <a:p>
            <a:r>
              <a:rPr lang="en-GB" dirty="0"/>
              <a:t>Angharad Edmunds –Music</a:t>
            </a:r>
          </a:p>
          <a:p>
            <a:r>
              <a:rPr lang="en-GB" dirty="0"/>
              <a:t>Mr Robbins- Computing </a:t>
            </a:r>
          </a:p>
        </p:txBody>
      </p:sp>
      <p:pic>
        <p:nvPicPr>
          <p:cNvPr id="6" name="Picture 5"/>
          <p:cNvPicPr>
            <a:picLocks noChangeAspect="1"/>
          </p:cNvPicPr>
          <p:nvPr/>
        </p:nvPicPr>
        <p:blipFill>
          <a:blip r:embed="rId2"/>
          <a:stretch>
            <a:fillRect/>
          </a:stretch>
        </p:blipFill>
        <p:spPr>
          <a:xfrm>
            <a:off x="6707275" y="1247312"/>
            <a:ext cx="1588429" cy="20978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874" y="1247312"/>
            <a:ext cx="1565967" cy="2087956"/>
          </a:xfrm>
          <a:prstGeom prst="rect">
            <a:avLst/>
          </a:prstGeom>
        </p:spPr>
      </p:pic>
      <p:pic>
        <p:nvPicPr>
          <p:cNvPr id="7" name="Picture 6">
            <a:extLst>
              <a:ext uri="{FF2B5EF4-FFF2-40B4-BE49-F238E27FC236}">
                <a16:creationId xmlns:a16="http://schemas.microsoft.com/office/drawing/2014/main" id="{D207496D-53C5-49AE-98F1-D58885333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74" y="3483048"/>
            <a:ext cx="1565967" cy="2087957"/>
          </a:xfrm>
          <a:prstGeom prst="rect">
            <a:avLst/>
          </a:prstGeom>
        </p:spPr>
      </p:pic>
      <p:pic>
        <p:nvPicPr>
          <p:cNvPr id="8" name="Picture 7">
            <a:extLst>
              <a:ext uri="{FF2B5EF4-FFF2-40B4-BE49-F238E27FC236}">
                <a16:creationId xmlns:a16="http://schemas.microsoft.com/office/drawing/2014/main" id="{FC9ADCCA-6D0C-4655-A431-7B1DDE992EC8}"/>
              </a:ext>
            </a:extLst>
          </p:cNvPr>
          <p:cNvPicPr/>
          <p:nvPr/>
        </p:nvPicPr>
        <p:blipFill>
          <a:blip r:embed="rId5"/>
          <a:stretch>
            <a:fillRect/>
          </a:stretch>
        </p:blipFill>
        <p:spPr>
          <a:xfrm>
            <a:off x="6860568" y="3480136"/>
            <a:ext cx="1281841" cy="2087957"/>
          </a:xfrm>
          <a:prstGeom prst="rect">
            <a:avLst/>
          </a:prstGeom>
        </p:spPr>
      </p:pic>
      <p:pic>
        <p:nvPicPr>
          <p:cNvPr id="10" name="Picture 9">
            <a:extLst>
              <a:ext uri="{FF2B5EF4-FFF2-40B4-BE49-F238E27FC236}">
                <a16:creationId xmlns:a16="http://schemas.microsoft.com/office/drawing/2014/main" id="{2AA4AFA2-F53E-40DB-8FEB-401EC119826A}"/>
              </a:ext>
            </a:extLst>
          </p:cNvPr>
          <p:cNvPicPr/>
          <p:nvPr/>
        </p:nvPicPr>
        <p:blipFill>
          <a:blip r:embed="rId6"/>
          <a:stretch>
            <a:fillRect/>
          </a:stretch>
        </p:blipFill>
        <p:spPr>
          <a:xfrm>
            <a:off x="8479325" y="2450147"/>
            <a:ext cx="1538605" cy="1957705"/>
          </a:xfrm>
          <a:prstGeom prst="rect">
            <a:avLst/>
          </a:prstGeom>
        </p:spPr>
      </p:pic>
    </p:spTree>
    <p:extLst>
      <p:ext uri="{BB962C8B-B14F-4D97-AF65-F5344CB8AC3E}">
        <p14:creationId xmlns:p14="http://schemas.microsoft.com/office/powerpoint/2010/main" val="337273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55"/>
            <a:ext cx="10515600" cy="1325563"/>
          </a:xfrm>
        </p:spPr>
        <p:txBody>
          <a:bodyPr/>
          <a:lstStyle/>
          <a:p>
            <a:pPr algn="ctr"/>
            <a:r>
              <a:rPr lang="en-GB" b="1" dirty="0">
                <a:solidFill>
                  <a:schemeClr val="accent5"/>
                </a:solidFill>
              </a:rPr>
              <a:t>Boosters</a:t>
            </a:r>
          </a:p>
        </p:txBody>
      </p:sp>
      <p:sp>
        <p:nvSpPr>
          <p:cNvPr id="3" name="Content Placeholder 2"/>
          <p:cNvSpPr>
            <a:spLocks noGrp="1"/>
          </p:cNvSpPr>
          <p:nvPr>
            <p:ph idx="1"/>
          </p:nvPr>
        </p:nvSpPr>
        <p:spPr>
          <a:xfrm>
            <a:off x="838200" y="997629"/>
            <a:ext cx="10515600" cy="2312559"/>
          </a:xfrm>
        </p:spPr>
        <p:txBody>
          <a:bodyPr>
            <a:normAutofit fontScale="92500"/>
          </a:bodyPr>
          <a:lstStyle/>
          <a:p>
            <a:r>
              <a:rPr lang="en-GB" dirty="0">
                <a:solidFill>
                  <a:schemeClr val="accent5">
                    <a:lumMod val="75000"/>
                  </a:schemeClr>
                </a:solidFill>
              </a:rPr>
              <a:t>Mr Bushnell-Ewers’ booster will not be running until the week beginning 19</a:t>
            </a:r>
            <a:r>
              <a:rPr lang="en-GB" baseline="30000" dirty="0">
                <a:solidFill>
                  <a:schemeClr val="accent5">
                    <a:lumMod val="75000"/>
                  </a:schemeClr>
                </a:solidFill>
              </a:rPr>
              <a:t>th</a:t>
            </a:r>
            <a:r>
              <a:rPr lang="en-GB" dirty="0">
                <a:solidFill>
                  <a:schemeClr val="accent5">
                    <a:lumMod val="75000"/>
                  </a:schemeClr>
                </a:solidFill>
              </a:rPr>
              <a:t> January. His booster after school will now run on a Thursday. </a:t>
            </a:r>
          </a:p>
          <a:p>
            <a:r>
              <a:rPr lang="en-GB" dirty="0">
                <a:solidFill>
                  <a:schemeClr val="accent5">
                    <a:lumMod val="75000"/>
                  </a:schemeClr>
                </a:solidFill>
              </a:rPr>
              <a:t>Miss Pearce’s booster will also start back up on the week beginning 19</a:t>
            </a:r>
            <a:r>
              <a:rPr lang="en-GB" baseline="30000" dirty="0">
                <a:solidFill>
                  <a:schemeClr val="accent5">
                    <a:lumMod val="75000"/>
                  </a:schemeClr>
                </a:solidFill>
              </a:rPr>
              <a:t>th</a:t>
            </a:r>
            <a:r>
              <a:rPr lang="en-GB" dirty="0">
                <a:solidFill>
                  <a:schemeClr val="accent5">
                    <a:lumMod val="75000"/>
                  </a:schemeClr>
                </a:solidFill>
              </a:rPr>
              <a:t> January. </a:t>
            </a:r>
          </a:p>
          <a:p>
            <a:r>
              <a:rPr lang="en-GB" dirty="0">
                <a:solidFill>
                  <a:schemeClr val="accent5">
                    <a:lumMod val="75000"/>
                  </a:schemeClr>
                </a:solidFill>
              </a:rPr>
              <a:t>Miss Haynes booster will start as normal on Monday.</a:t>
            </a:r>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80C4BB3-1E37-4DD5-A48B-097839DBC5F8}"/>
              </a:ext>
            </a:extLst>
          </p:cNvPr>
          <p:cNvSpPr txBox="1">
            <a:spLocks/>
          </p:cNvSpPr>
          <p:nvPr/>
        </p:nvSpPr>
        <p:spPr>
          <a:xfrm>
            <a:off x="965200" y="29056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5"/>
                </a:solidFill>
              </a:rPr>
              <a:t>Email communications</a:t>
            </a:r>
          </a:p>
        </p:txBody>
      </p:sp>
      <p:sp>
        <p:nvSpPr>
          <p:cNvPr id="6" name="Content Placeholder 2">
            <a:extLst>
              <a:ext uri="{FF2B5EF4-FFF2-40B4-BE49-F238E27FC236}">
                <a16:creationId xmlns:a16="http://schemas.microsoft.com/office/drawing/2014/main" id="{3DC1F7C3-FAB6-41C6-904A-80CD0992ECF5}"/>
              </a:ext>
            </a:extLst>
          </p:cNvPr>
          <p:cNvSpPr txBox="1">
            <a:spLocks/>
          </p:cNvSpPr>
          <p:nvPr/>
        </p:nvSpPr>
        <p:spPr>
          <a:xfrm>
            <a:off x="965200" y="3886836"/>
            <a:ext cx="10515600" cy="2312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lumMod val="75000"/>
                  </a:schemeClr>
                </a:solidFill>
              </a:rPr>
              <a:t>We have been made aware that many parents and carers have missed emails from the school recently.</a:t>
            </a:r>
          </a:p>
          <a:p>
            <a:r>
              <a:rPr lang="en-GB" dirty="0">
                <a:solidFill>
                  <a:schemeClr val="accent5">
                    <a:lumMod val="75000"/>
                  </a:schemeClr>
                </a:solidFill>
              </a:rPr>
              <a:t>Unfortunately we cannot rectify this as you must add the </a:t>
            </a:r>
            <a:r>
              <a:rPr lang="en-GB" dirty="0" err="1">
                <a:solidFill>
                  <a:schemeClr val="accent5">
                    <a:lumMod val="75000"/>
                  </a:schemeClr>
                </a:solidFill>
              </a:rPr>
              <a:t>parentpay</a:t>
            </a:r>
            <a:r>
              <a:rPr lang="en-GB" dirty="0">
                <a:solidFill>
                  <a:schemeClr val="accent5">
                    <a:lumMod val="75000"/>
                  </a:schemeClr>
                </a:solidFill>
              </a:rPr>
              <a:t> email address to safe sender list</a:t>
            </a:r>
            <a:endParaRPr lang="en-GB" dirty="0"/>
          </a:p>
        </p:txBody>
      </p:sp>
      <p:sp>
        <p:nvSpPr>
          <p:cNvPr id="8" name="TextBox 7">
            <a:extLst>
              <a:ext uri="{FF2B5EF4-FFF2-40B4-BE49-F238E27FC236}">
                <a16:creationId xmlns:a16="http://schemas.microsoft.com/office/drawing/2014/main" id="{260763EC-6409-4141-AC30-19F83B06A27E}"/>
              </a:ext>
            </a:extLst>
          </p:cNvPr>
          <p:cNvSpPr txBox="1"/>
          <p:nvPr/>
        </p:nvSpPr>
        <p:spPr>
          <a:xfrm>
            <a:off x="330039" y="5614619"/>
            <a:ext cx="4241963" cy="1169551"/>
          </a:xfrm>
          <a:prstGeom prst="rect">
            <a:avLst/>
          </a:prstGeom>
          <a:noFill/>
        </p:spPr>
        <p:txBody>
          <a:bodyPr wrap="square">
            <a:spAutoFit/>
          </a:bodyPr>
          <a:lstStyle/>
          <a:p>
            <a:r>
              <a:rPr lang="en-GB" sz="1400" dirty="0">
                <a:solidFill>
                  <a:srgbClr val="FF0000"/>
                </a:solidFill>
              </a:rPr>
              <a:t>To add emails to a safe sender list, you typically add the sender to your contacts or create a filter in your email settings to mark them as "Not Spam" or "Never Block" and ensure they go to your inbox, preventing them from being caught by spam filters</a:t>
            </a:r>
            <a:r>
              <a:rPr lang="en-GB" sz="1400" b="0" i="0" dirty="0">
                <a:solidFill>
                  <a:srgbClr val="FF0000"/>
                </a:solidFill>
                <a:effectLst/>
                <a:latin typeface="Google Sans"/>
              </a:rPr>
              <a:t>. </a:t>
            </a:r>
            <a:endParaRPr lang="en-GB" sz="1400" dirty="0">
              <a:solidFill>
                <a:srgbClr val="FF0000"/>
              </a:solidFill>
            </a:endParaRPr>
          </a:p>
        </p:txBody>
      </p:sp>
    </p:spTree>
    <p:extLst>
      <p:ext uri="{BB962C8B-B14F-4D97-AF65-F5344CB8AC3E}">
        <p14:creationId xmlns:p14="http://schemas.microsoft.com/office/powerpoint/2010/main" val="35182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Parental Engagement</a:t>
            </a:r>
          </a:p>
        </p:txBody>
      </p:sp>
      <p:sp>
        <p:nvSpPr>
          <p:cNvPr id="5" name="Content Placeholder 4"/>
          <p:cNvSpPr>
            <a:spLocks noGrp="1"/>
          </p:cNvSpPr>
          <p:nvPr>
            <p:ph idx="1"/>
          </p:nvPr>
        </p:nvSpPr>
        <p:spPr>
          <a:xfrm>
            <a:off x="732693" y="1362650"/>
            <a:ext cx="10515600" cy="4351338"/>
          </a:xfrm>
        </p:spPr>
        <p:txBody>
          <a:bodyPr>
            <a:normAutofit fontScale="92500" lnSpcReduction="20000"/>
          </a:bodyPr>
          <a:lstStyle/>
          <a:p>
            <a:pPr marL="0" indent="0">
              <a:buNone/>
            </a:pPr>
            <a:r>
              <a:rPr lang="en-GB" u="sng" dirty="0"/>
              <a:t>KS2 SATs:</a:t>
            </a:r>
          </a:p>
          <a:p>
            <a:pPr marL="0" indent="0">
              <a:buNone/>
            </a:pPr>
            <a:r>
              <a:rPr lang="en-GB" dirty="0"/>
              <a:t>Week beginning 14</a:t>
            </a:r>
            <a:r>
              <a:rPr lang="en-GB" baseline="30000" dirty="0"/>
              <a:t>th</a:t>
            </a:r>
            <a:r>
              <a:rPr lang="en-GB" dirty="0"/>
              <a:t> May 2026</a:t>
            </a:r>
          </a:p>
          <a:p>
            <a:pPr marL="0" indent="0">
              <a:buNone/>
            </a:pPr>
            <a:endParaRPr lang="en-GB" dirty="0"/>
          </a:p>
          <a:p>
            <a:pPr marL="0" indent="0">
              <a:buNone/>
            </a:pPr>
            <a:r>
              <a:rPr lang="en-GB" u="sng" dirty="0"/>
              <a:t>Key dates:</a:t>
            </a:r>
          </a:p>
          <a:p>
            <a:pPr marL="0" indent="0">
              <a:buNone/>
            </a:pPr>
            <a:r>
              <a:rPr lang="en-GB" dirty="0"/>
              <a:t>Year 6 Art Trip- 26</a:t>
            </a:r>
            <a:r>
              <a:rPr lang="en-GB" baseline="30000" dirty="0"/>
              <a:t>th</a:t>
            </a:r>
            <a:r>
              <a:rPr lang="en-GB" dirty="0"/>
              <a:t> January </a:t>
            </a:r>
          </a:p>
          <a:p>
            <a:pPr marL="0" indent="0">
              <a:buNone/>
            </a:pPr>
            <a:r>
              <a:rPr lang="en-GB" dirty="0"/>
              <a:t>Year 6 Trip to the Globe Theatre- 26</a:t>
            </a:r>
            <a:r>
              <a:rPr lang="en-GB" baseline="30000" dirty="0"/>
              <a:t>th</a:t>
            </a:r>
            <a:r>
              <a:rPr lang="en-GB" dirty="0"/>
              <a:t> February</a:t>
            </a:r>
          </a:p>
          <a:p>
            <a:pPr marL="0" indent="0">
              <a:buNone/>
            </a:pPr>
            <a:r>
              <a:rPr lang="en-GB" dirty="0"/>
              <a:t>World Book Day- 5</a:t>
            </a:r>
            <a:r>
              <a:rPr lang="en-GB" baseline="30000" dirty="0"/>
              <a:t>th</a:t>
            </a:r>
            <a:r>
              <a:rPr lang="en-GB" dirty="0"/>
              <a:t> March</a:t>
            </a:r>
          </a:p>
          <a:p>
            <a:pPr marL="0" indent="0">
              <a:buNone/>
            </a:pPr>
            <a:r>
              <a:rPr lang="en-GB" dirty="0"/>
              <a:t>Parent’s evenings- 3</a:t>
            </a:r>
            <a:r>
              <a:rPr lang="en-GB" baseline="30000" dirty="0"/>
              <a:t>rd</a:t>
            </a:r>
            <a:r>
              <a:rPr lang="en-GB" dirty="0"/>
              <a:t> and 4</a:t>
            </a:r>
            <a:r>
              <a:rPr lang="en-GB" baseline="30000" dirty="0"/>
              <a:t>th</a:t>
            </a:r>
            <a:r>
              <a:rPr lang="en-GB" dirty="0"/>
              <a:t> March </a:t>
            </a:r>
          </a:p>
          <a:p>
            <a:pPr marL="0" indent="0">
              <a:buNone/>
            </a:pPr>
            <a:endParaRPr lang="en-GB" dirty="0">
              <a:highlight>
                <a:srgbClr val="FFFF00"/>
              </a:highlight>
            </a:endParaRPr>
          </a:p>
          <a:p>
            <a:pPr marL="0" indent="0">
              <a:buNone/>
            </a:pPr>
            <a:r>
              <a:rPr lang="en-GB" b="1" dirty="0"/>
              <a:t>There will be a separate forum for SATs and the residential in due course</a:t>
            </a:r>
            <a:endParaRPr lang="en-GB" dirty="0"/>
          </a:p>
          <a:p>
            <a:pPr marL="0" indent="0">
              <a:buNone/>
            </a:pPr>
            <a:endParaRPr lang="en-GB" dirty="0"/>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3A6629-C24C-4310-AAC6-4D8FCA1FA2A7}"/>
              </a:ext>
            </a:extLst>
          </p:cNvPr>
          <p:cNvSpPr txBox="1"/>
          <p:nvPr/>
        </p:nvSpPr>
        <p:spPr>
          <a:xfrm>
            <a:off x="9160933" y="2690336"/>
            <a:ext cx="2937933" cy="1477328"/>
          </a:xfrm>
          <a:prstGeom prst="rect">
            <a:avLst/>
          </a:prstGeom>
          <a:noFill/>
        </p:spPr>
        <p:txBody>
          <a:bodyPr wrap="square" rtlCol="0">
            <a:spAutoFit/>
          </a:bodyPr>
          <a:lstStyle/>
          <a:p>
            <a:r>
              <a:rPr lang="en-GB" dirty="0">
                <a:solidFill>
                  <a:srgbClr val="FF0000"/>
                </a:solidFill>
              </a:rPr>
              <a:t>Please express interest if you would like to volunteer! If we do not have enough volunteers, the trips cannot take place. </a:t>
            </a:r>
          </a:p>
        </p:txBody>
      </p:sp>
    </p:spTree>
    <p:extLst>
      <p:ext uri="{BB962C8B-B14F-4D97-AF65-F5344CB8AC3E}">
        <p14:creationId xmlns:p14="http://schemas.microsoft.com/office/powerpoint/2010/main" val="36624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sp>
        <p:nvSpPr>
          <p:cNvPr id="5" name="Content Placeholder 4"/>
          <p:cNvSpPr>
            <a:spLocks noGrp="1"/>
          </p:cNvSpPr>
          <p:nvPr>
            <p:ph idx="1"/>
          </p:nvPr>
        </p:nvSpPr>
        <p:spPr/>
        <p:txBody>
          <a:bodyPr/>
          <a:lstStyle/>
          <a:p>
            <a:pPr marL="0" indent="0">
              <a:buNone/>
            </a:pPr>
            <a:r>
              <a:rPr lang="en-GB" dirty="0"/>
              <a:t>Thank you for attending this meeting. We appreciate all your support.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sp>
        <p:nvSpPr>
          <p:cNvPr id="3" name="Content Placeholder 2"/>
          <p:cNvSpPr>
            <a:spLocks noGrp="1"/>
          </p:cNvSpPr>
          <p:nvPr>
            <p:ph idx="1"/>
          </p:nvPr>
        </p:nvSpPr>
        <p:spPr/>
        <p:txBody>
          <a:bodyPr>
            <a:normAutofit/>
          </a:bodyPr>
          <a:lstStyle/>
          <a:p>
            <a:pPr marL="0" indent="0">
              <a:buNone/>
            </a:pPr>
            <a:r>
              <a:rPr lang="en-GB" sz="4000" dirty="0">
                <a:solidFill>
                  <a:schemeClr val="accent5">
                    <a:lumMod val="75000"/>
                  </a:schemeClr>
                </a:solidFill>
              </a:rPr>
              <a:t>Every Day </a:t>
            </a:r>
            <a:r>
              <a:rPr lang="en-GB" sz="4000" dirty="0"/>
              <a:t>at Stewart Fleming is an </a:t>
            </a:r>
            <a:r>
              <a:rPr lang="en-GB" sz="4000" dirty="0">
                <a:solidFill>
                  <a:schemeClr val="accent5">
                    <a:lumMod val="75000"/>
                  </a:schemeClr>
                </a:solidFill>
              </a:rPr>
              <a:t>extraordinary </a:t>
            </a:r>
            <a:r>
              <a:rPr lang="en-GB" sz="4000" dirty="0"/>
              <a:t>school day.  Our unwavering commitment in delivering an </a:t>
            </a:r>
            <a:r>
              <a:rPr lang="en-GB" sz="4000" dirty="0">
                <a:solidFill>
                  <a:schemeClr val="accent5">
                    <a:lumMod val="75000"/>
                  </a:schemeClr>
                </a:solidFill>
              </a:rPr>
              <a:t>inspiring</a:t>
            </a:r>
            <a:r>
              <a:rPr lang="en-GB" sz="4000" dirty="0"/>
              <a:t> and </a:t>
            </a:r>
            <a:r>
              <a:rPr lang="en-GB" sz="4000" dirty="0">
                <a:solidFill>
                  <a:schemeClr val="accent5">
                    <a:lumMod val="75000"/>
                  </a:schemeClr>
                </a:solidFill>
              </a:rPr>
              <a:t>inclusive</a:t>
            </a:r>
            <a:r>
              <a:rPr lang="en-GB" sz="4000" dirty="0"/>
              <a:t> curriculum develops </a:t>
            </a:r>
            <a:r>
              <a:rPr lang="en-GB" sz="4000" dirty="0">
                <a:solidFill>
                  <a:schemeClr val="accent5">
                    <a:lumMod val="75000"/>
                  </a:schemeClr>
                </a:solidFill>
              </a:rPr>
              <a:t>independent learners</a:t>
            </a:r>
            <a:r>
              <a:rPr lang="en-GB" sz="4000" dirty="0"/>
              <a:t>.  We endeavour to </a:t>
            </a:r>
            <a:r>
              <a:rPr lang="en-GB" sz="4000" dirty="0">
                <a:solidFill>
                  <a:schemeClr val="accent5">
                    <a:lumMod val="75000"/>
                  </a:schemeClr>
                </a:solidFill>
              </a:rPr>
              <a:t>nurture</a:t>
            </a:r>
            <a:r>
              <a:rPr lang="en-GB" sz="4000" dirty="0"/>
              <a:t> inquisitive minds to enable them to become the best that they can be.</a:t>
            </a:r>
          </a:p>
          <a:p>
            <a:endParaRPr lang="en-GB" sz="40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solidFill>
              </a:rPr>
              <a:t>               Soft Start Morning 8:45 – 9:00</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At Stewart Fleming we believe that in order to expect positive and respectful communication, we need to model and provide opportunities for it within our school day.  Therefore we encourage all children to come to for at 8:45 am start.  </a:t>
            </a:r>
          </a:p>
          <a:p>
            <a:pPr marL="0" indent="0">
              <a:buNone/>
            </a:pPr>
            <a:r>
              <a:rPr lang="en-GB" dirty="0"/>
              <a:t>Once they come into their room there will be music playing, books to read, partner games to play and optional curriculum or PSHE tasks to do. </a:t>
            </a:r>
          </a:p>
          <a:p>
            <a:pPr marL="0" indent="0">
              <a:buNone/>
            </a:pPr>
            <a:r>
              <a:rPr lang="en-GB" dirty="0"/>
              <a:t>The tasks cover aspects of our SMSC (spiritual, moral, social and cultural development) calendar such as Road Safety Week, Anti-Bullying Week and Children in Need. </a:t>
            </a:r>
          </a:p>
          <a:p>
            <a:pPr marL="0" indent="0">
              <a:buNone/>
            </a:pPr>
            <a:r>
              <a:rPr lang="en-GB" dirty="0"/>
              <a:t>Teachers and support staff in the room play a crucial role. They engage with children, support children's excitement of learning for the day and tutor. This morning routine is fundamental to driving Stewart Flemings ethos as it develops independence, positive communication and well-being of every child </a:t>
            </a:r>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023" y="5848925"/>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57225" y="323850"/>
            <a:ext cx="10877550" cy="6210300"/>
          </a:xfrm>
          <a:prstGeom prst="rect">
            <a:avLst/>
          </a:prstGeom>
        </p:spPr>
      </p:pic>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421853159"/>
              </p:ext>
            </p:extLst>
          </p:nvPr>
        </p:nvGraphicFramePr>
        <p:xfrm>
          <a:off x="2284248" y="1690688"/>
          <a:ext cx="8128000" cy="4348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8206067"/>
                    </a:ext>
                  </a:extLst>
                </a:gridCol>
                <a:gridCol w="4064000">
                  <a:extLst>
                    <a:ext uri="{9D8B030D-6E8A-4147-A177-3AD203B41FA5}">
                      <a16:colId xmlns:a16="http://schemas.microsoft.com/office/drawing/2014/main" val="3276723374"/>
                    </a:ext>
                  </a:extLst>
                </a:gridCol>
              </a:tblGrid>
              <a:tr h="370840">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370840">
                <a:tc>
                  <a:txBody>
                    <a:bodyPr/>
                    <a:lstStyle/>
                    <a:p>
                      <a:r>
                        <a:rPr lang="en-GB" dirty="0"/>
                        <a:t>English (Reading)</a:t>
                      </a:r>
                    </a:p>
                  </a:txBody>
                  <a:tcPr/>
                </a:tc>
                <a:tc>
                  <a:txBody>
                    <a:bodyPr/>
                    <a:lstStyle/>
                    <a:p>
                      <a:r>
                        <a:rPr lang="en-GB" dirty="0"/>
                        <a:t>Little </a:t>
                      </a:r>
                      <a:r>
                        <a:rPr lang="en-GB" dirty="0" err="1"/>
                        <a:t>Wandle</a:t>
                      </a:r>
                      <a:r>
                        <a:rPr lang="en-GB" baseline="0" dirty="0"/>
                        <a:t> (EYFS – Y2)</a:t>
                      </a:r>
                    </a:p>
                    <a:p>
                      <a:r>
                        <a:rPr lang="en-GB" baseline="0" dirty="0"/>
                        <a:t>Whole class Guided Reading using CUSP</a:t>
                      </a:r>
                      <a:endParaRPr lang="en-GB" dirty="0"/>
                    </a:p>
                  </a:txBody>
                  <a:tcPr/>
                </a:tc>
                <a:extLst>
                  <a:ext uri="{0D108BD9-81ED-4DB2-BD59-A6C34878D82A}">
                    <a16:rowId xmlns:a16="http://schemas.microsoft.com/office/drawing/2014/main" val="2833127143"/>
                  </a:ext>
                </a:extLst>
              </a:tr>
              <a:tr h="370840">
                <a:tc>
                  <a:txBody>
                    <a:bodyPr/>
                    <a:lstStyle/>
                    <a:p>
                      <a:r>
                        <a:rPr lang="en-GB" dirty="0"/>
                        <a:t>English</a:t>
                      </a:r>
                      <a:r>
                        <a:rPr lang="en-GB" baseline="0" dirty="0"/>
                        <a:t> (</a:t>
                      </a:r>
                      <a:r>
                        <a:rPr lang="en-GB" dirty="0"/>
                        <a:t>Writing)</a:t>
                      </a:r>
                    </a:p>
                  </a:txBody>
                  <a:tcPr/>
                </a:tc>
                <a:tc>
                  <a:txBody>
                    <a:bodyPr/>
                    <a:lstStyle/>
                    <a:p>
                      <a:r>
                        <a:rPr lang="en-GB" dirty="0"/>
                        <a:t>Power</a:t>
                      </a:r>
                      <a:r>
                        <a:rPr lang="en-GB" baseline="0" dirty="0"/>
                        <a:t> of Reading</a:t>
                      </a:r>
                      <a:endParaRPr lang="en-GB" dirty="0"/>
                    </a:p>
                  </a:txBody>
                  <a:tcPr/>
                </a:tc>
                <a:extLst>
                  <a:ext uri="{0D108BD9-81ED-4DB2-BD59-A6C34878D82A}">
                    <a16:rowId xmlns:a16="http://schemas.microsoft.com/office/drawing/2014/main" val="4144759710"/>
                  </a:ext>
                </a:extLst>
              </a:tr>
              <a:tr h="37084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7084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70840">
                <a:tc>
                  <a:txBody>
                    <a:bodyPr/>
                    <a:lstStyle/>
                    <a:p>
                      <a:r>
                        <a:rPr lang="en-GB" dirty="0"/>
                        <a:t>French</a:t>
                      </a:r>
                    </a:p>
                  </a:txBody>
                  <a:tcPr/>
                </a:tc>
                <a:tc>
                  <a:txBody>
                    <a:bodyPr/>
                    <a:lstStyle/>
                    <a:p>
                      <a:r>
                        <a:rPr lang="en-GB" dirty="0"/>
                        <a:t>Language Angels </a:t>
                      </a:r>
                    </a:p>
                  </a:txBody>
                  <a:tcPr/>
                </a:tc>
                <a:extLst>
                  <a:ext uri="{0D108BD9-81ED-4DB2-BD59-A6C34878D82A}">
                    <a16:rowId xmlns:a16="http://schemas.microsoft.com/office/drawing/2014/main" val="3410136322"/>
                  </a:ext>
                </a:extLst>
              </a:tr>
              <a:tr h="370840">
                <a:tc>
                  <a:txBody>
                    <a:bodyPr/>
                    <a:lstStyle/>
                    <a:p>
                      <a:r>
                        <a:rPr lang="en-GB" dirty="0"/>
                        <a:t>Computing</a:t>
                      </a:r>
                    </a:p>
                  </a:txBody>
                  <a:tcPr/>
                </a:tc>
                <a:tc>
                  <a:txBody>
                    <a:bodyPr/>
                    <a:lstStyle/>
                    <a:p>
                      <a:r>
                        <a:rPr lang="en-GB" dirty="0"/>
                        <a:t>IPC</a:t>
                      </a:r>
                    </a:p>
                  </a:txBody>
                  <a:tcPr/>
                </a:tc>
                <a:extLst>
                  <a:ext uri="{0D108BD9-81ED-4DB2-BD59-A6C34878D82A}">
                    <a16:rowId xmlns:a16="http://schemas.microsoft.com/office/drawing/2014/main" val="229537144"/>
                  </a:ext>
                </a:extLst>
              </a:tr>
              <a:tr h="37084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7084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70840">
                <a:tc>
                  <a:txBody>
                    <a:bodyPr/>
                    <a:lstStyle/>
                    <a:p>
                      <a:r>
                        <a:rPr lang="en-GB" dirty="0"/>
                        <a:t>PSHE</a:t>
                      </a:r>
                    </a:p>
                  </a:txBody>
                  <a:tcPr/>
                </a:tc>
                <a:tc>
                  <a:txBody>
                    <a:bodyPr/>
                    <a:lstStyle/>
                    <a:p>
                      <a:r>
                        <a:rPr lang="en-GB" dirty="0"/>
                        <a:t>IPC and CWP</a:t>
                      </a:r>
                    </a:p>
                  </a:txBody>
                  <a:tcPr/>
                </a:tc>
                <a:extLst>
                  <a:ext uri="{0D108BD9-81ED-4DB2-BD59-A6C34878D82A}">
                    <a16:rowId xmlns:a16="http://schemas.microsoft.com/office/drawing/2014/main" val="171915934"/>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22492692"/>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Congratulations! </a:t>
            </a:r>
          </a:p>
        </p:txBody>
      </p:sp>
      <p:sp>
        <p:nvSpPr>
          <p:cNvPr id="3" name="Content Placeholder 2"/>
          <p:cNvSpPr>
            <a:spLocks noGrp="1"/>
          </p:cNvSpPr>
          <p:nvPr>
            <p:ph idx="1"/>
          </p:nvPr>
        </p:nvSpPr>
        <p:spPr>
          <a:xfrm>
            <a:off x="838200" y="1607508"/>
            <a:ext cx="10515600" cy="4351338"/>
          </a:xfrm>
        </p:spPr>
        <p:txBody>
          <a:bodyPr>
            <a:normAutofit fontScale="92500" lnSpcReduction="20000"/>
          </a:bodyPr>
          <a:lstStyle/>
          <a:p>
            <a:pPr marL="0" indent="0">
              <a:buNone/>
            </a:pPr>
            <a:r>
              <a:rPr lang="en-GB" sz="3600" dirty="0">
                <a:solidFill>
                  <a:schemeClr val="accent5">
                    <a:lumMod val="75000"/>
                  </a:schemeClr>
                </a:solidFill>
              </a:rPr>
              <a:t>Mr Bushnell-Ewers is officially on paternity leave following the birth of his new son!</a:t>
            </a:r>
          </a:p>
          <a:p>
            <a:pPr marL="0" indent="0">
              <a:buNone/>
            </a:pPr>
            <a:endParaRPr lang="en-GB" sz="3600" dirty="0">
              <a:solidFill>
                <a:schemeClr val="accent5">
                  <a:lumMod val="75000"/>
                </a:schemeClr>
              </a:solidFill>
            </a:endParaRPr>
          </a:p>
          <a:p>
            <a:pPr marL="0" indent="0">
              <a:buNone/>
            </a:pPr>
            <a:r>
              <a:rPr lang="en-GB" sz="3600" dirty="0">
                <a:solidFill>
                  <a:schemeClr val="accent5">
                    <a:lumMod val="75000"/>
                  </a:schemeClr>
                </a:solidFill>
              </a:rPr>
              <a:t>His guided reading groups and afternoon lessons in his home class will be covered by Miss Pearce and Mr Leggatt will be covering his English and Maths groups until he returns. </a:t>
            </a:r>
          </a:p>
          <a:p>
            <a:pPr marL="0" indent="0">
              <a:buNone/>
            </a:pPr>
            <a:endParaRPr lang="en-GB" sz="3600" dirty="0">
              <a:solidFill>
                <a:schemeClr val="accent5">
                  <a:lumMod val="75000"/>
                </a:schemeClr>
              </a:solidFill>
            </a:endParaRPr>
          </a:p>
          <a:p>
            <a:pPr marL="0" indent="0">
              <a:buNone/>
            </a:pPr>
            <a:r>
              <a:rPr lang="en-GB" sz="3600" dirty="0">
                <a:solidFill>
                  <a:schemeClr val="accent5">
                    <a:lumMod val="75000"/>
                  </a:schemeClr>
                </a:solidFill>
              </a:rPr>
              <a:t>If you have any queries or require support, please contact Miss Haynes.</a:t>
            </a:r>
          </a:p>
          <a:p>
            <a:pPr marL="0" indent="0">
              <a:buNone/>
            </a:pPr>
            <a:endParaRPr lang="en-GB" sz="3600" dirty="0"/>
          </a:p>
          <a:p>
            <a:endParaRPr lang="en-GB" sz="36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2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a:solidFill>
                  <a:schemeClr val="accent5"/>
                </a:solidFill>
              </a:rPr>
              <a:t>Timetable</a:t>
            </a:r>
            <a:endParaRPr lang="en-GB"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 y="731520"/>
            <a:ext cx="1361440" cy="646331"/>
          </a:xfrm>
          <a:prstGeom prst="rect">
            <a:avLst/>
          </a:prstGeom>
          <a:noFill/>
        </p:spPr>
        <p:txBody>
          <a:bodyPr wrap="square" rtlCol="0">
            <a:spAutoFit/>
          </a:bodyPr>
          <a:lstStyle/>
          <a:p>
            <a:r>
              <a:rPr lang="en-GB" sz="3600" dirty="0"/>
              <a:t>Turing</a:t>
            </a:r>
          </a:p>
        </p:txBody>
      </p:sp>
      <p:sp>
        <p:nvSpPr>
          <p:cNvPr id="8" name="TextBox 7"/>
          <p:cNvSpPr txBox="1"/>
          <p:nvPr/>
        </p:nvSpPr>
        <p:spPr>
          <a:xfrm>
            <a:off x="8945217" y="704740"/>
            <a:ext cx="3050568" cy="646331"/>
          </a:xfrm>
          <a:prstGeom prst="rect">
            <a:avLst/>
          </a:prstGeom>
          <a:noFill/>
        </p:spPr>
        <p:txBody>
          <a:bodyPr wrap="square" rtlCol="0">
            <a:spAutoFit/>
          </a:bodyPr>
          <a:lstStyle/>
          <a:p>
            <a:r>
              <a:rPr lang="en-GB" sz="3600" dirty="0" err="1"/>
              <a:t>Zephanaiah</a:t>
            </a:r>
            <a:endParaRPr lang="en-GB" sz="3600" dirty="0"/>
          </a:p>
        </p:txBody>
      </p:sp>
      <p:sp>
        <p:nvSpPr>
          <p:cNvPr id="6" name="TextBox 5">
            <a:extLst>
              <a:ext uri="{FF2B5EF4-FFF2-40B4-BE49-F238E27FC236}">
                <a16:creationId xmlns:a16="http://schemas.microsoft.com/office/drawing/2014/main" id="{F5B07C66-2C18-4CBE-BBB1-EDE5E7E85EF7}"/>
              </a:ext>
            </a:extLst>
          </p:cNvPr>
          <p:cNvSpPr txBox="1"/>
          <p:nvPr/>
        </p:nvSpPr>
        <p:spPr>
          <a:xfrm>
            <a:off x="2358189" y="4825070"/>
            <a:ext cx="7186864" cy="646331"/>
          </a:xfrm>
          <a:prstGeom prst="rect">
            <a:avLst/>
          </a:prstGeom>
          <a:noFill/>
        </p:spPr>
        <p:txBody>
          <a:bodyPr wrap="square" rtlCol="0">
            <a:spAutoFit/>
          </a:bodyPr>
          <a:lstStyle/>
          <a:p>
            <a:pPr algn="ctr"/>
            <a:r>
              <a:rPr lang="en-GB" dirty="0"/>
              <a:t>Music and art on alternating weeks</a:t>
            </a:r>
          </a:p>
          <a:p>
            <a:pPr algn="ctr"/>
            <a:r>
              <a:rPr lang="en-GB" dirty="0"/>
              <a:t>PSHE and French to be taught as blocks during the Summer Term</a:t>
            </a:r>
          </a:p>
        </p:txBody>
      </p:sp>
      <p:pic>
        <p:nvPicPr>
          <p:cNvPr id="9" name="Picture 8">
            <a:extLst>
              <a:ext uri="{FF2B5EF4-FFF2-40B4-BE49-F238E27FC236}">
                <a16:creationId xmlns:a16="http://schemas.microsoft.com/office/drawing/2014/main" id="{12723786-6494-4816-BD14-9DD6E4E6463E}"/>
              </a:ext>
            </a:extLst>
          </p:cNvPr>
          <p:cNvPicPr>
            <a:picLocks noChangeAspect="1"/>
          </p:cNvPicPr>
          <p:nvPr/>
        </p:nvPicPr>
        <p:blipFill>
          <a:blip r:embed="rId3"/>
          <a:stretch>
            <a:fillRect/>
          </a:stretch>
        </p:blipFill>
        <p:spPr>
          <a:xfrm>
            <a:off x="6291241" y="1579316"/>
            <a:ext cx="5704544" cy="3055720"/>
          </a:xfrm>
          <a:prstGeom prst="rect">
            <a:avLst/>
          </a:prstGeom>
        </p:spPr>
      </p:pic>
      <p:pic>
        <p:nvPicPr>
          <p:cNvPr id="12" name="Picture 11">
            <a:extLst>
              <a:ext uri="{FF2B5EF4-FFF2-40B4-BE49-F238E27FC236}">
                <a16:creationId xmlns:a16="http://schemas.microsoft.com/office/drawing/2014/main" id="{1A7A66C7-C655-4A63-9182-0B31AF43B14B}"/>
              </a:ext>
            </a:extLst>
          </p:cNvPr>
          <p:cNvPicPr>
            <a:picLocks noChangeAspect="1"/>
          </p:cNvPicPr>
          <p:nvPr/>
        </p:nvPicPr>
        <p:blipFill>
          <a:blip r:embed="rId4"/>
          <a:stretch>
            <a:fillRect/>
          </a:stretch>
        </p:blipFill>
        <p:spPr>
          <a:xfrm>
            <a:off x="182880" y="1579316"/>
            <a:ext cx="6002006" cy="3055720"/>
          </a:xfrm>
          <a:prstGeom prst="rect">
            <a:avLst/>
          </a:prstGeom>
        </p:spPr>
      </p:pic>
    </p:spTree>
    <p:extLst>
      <p:ext uri="{BB962C8B-B14F-4D97-AF65-F5344CB8AC3E}">
        <p14:creationId xmlns:p14="http://schemas.microsoft.com/office/powerpoint/2010/main" val="425079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English</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16605" y="2821259"/>
            <a:ext cx="468351" cy="369332"/>
          </a:xfrm>
          <a:prstGeom prst="rect">
            <a:avLst/>
          </a:prstGeom>
          <a:solidFill>
            <a:schemeClr val="bg1"/>
          </a:solidFill>
        </p:spPr>
        <p:txBody>
          <a:bodyPr wrap="square" rtlCol="0">
            <a:spAutoFit/>
          </a:bodyPr>
          <a:lstStyle/>
          <a:p>
            <a:endParaRPr lang="en-GB" dirty="0"/>
          </a:p>
        </p:txBody>
      </p:sp>
      <p:pic>
        <p:nvPicPr>
          <p:cNvPr id="5" name="Picture 4"/>
          <p:cNvPicPr>
            <a:picLocks noChangeAspect="1"/>
          </p:cNvPicPr>
          <p:nvPr/>
        </p:nvPicPr>
        <p:blipFill>
          <a:blip r:embed="rId3"/>
          <a:stretch>
            <a:fillRect/>
          </a:stretch>
        </p:blipFill>
        <p:spPr>
          <a:xfrm>
            <a:off x="9445777" y="131823"/>
            <a:ext cx="2394502" cy="3472769"/>
          </a:xfrm>
          <a:prstGeom prst="rect">
            <a:avLst/>
          </a:prstGeom>
        </p:spPr>
      </p:pic>
      <p:sp>
        <p:nvSpPr>
          <p:cNvPr id="6" name="AutoShape 2" descr="Rooftoppers: 10th Anniversary Edi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id="{3CD38A2E-C223-436F-A423-CAB6E5EAA9C0}"/>
              </a:ext>
            </a:extLst>
          </p:cNvPr>
          <p:cNvSpPr txBox="1"/>
          <p:nvPr/>
        </p:nvSpPr>
        <p:spPr>
          <a:xfrm>
            <a:off x="460375" y="1343139"/>
            <a:ext cx="8097253" cy="4522905"/>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Revising key writing skills: Vocabulary, conjunctions, openers and punctuation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Exploring Shakespeare’s sonnets and comparing them with a range of poetry from periods in the past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Writing adventure stories from a third person perspective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Considering how to balance dialogue and description in order to move a story forward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ow to Live Forever : Thompson, Colin: Amazon.co.uk: Books">
            <a:extLst>
              <a:ext uri="{FF2B5EF4-FFF2-40B4-BE49-F238E27FC236}">
                <a16:creationId xmlns:a16="http://schemas.microsoft.com/office/drawing/2014/main" id="{6E55E9F6-07B2-4E8D-ADBB-29AD226B29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5777" y="3326431"/>
            <a:ext cx="2423398" cy="347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13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953</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Google Sans</vt:lpstr>
      <vt:lpstr>Symbol</vt:lpstr>
      <vt:lpstr>Office Theme</vt:lpstr>
      <vt:lpstr>Good Afternoon! Welcome to the Year 6 Curriculum Meeting</vt:lpstr>
      <vt:lpstr>Year 6 Team</vt:lpstr>
      <vt:lpstr>School Vision</vt:lpstr>
      <vt:lpstr>               Soft Start Morning 8:45 – 9:00</vt:lpstr>
      <vt:lpstr>PowerPoint Presentation</vt:lpstr>
      <vt:lpstr>Curriculum Offer at Stewart Fleming</vt:lpstr>
      <vt:lpstr>Congratulations! </vt:lpstr>
      <vt:lpstr>Timetable</vt:lpstr>
      <vt:lpstr>English</vt:lpstr>
      <vt:lpstr>Reading and spellings</vt:lpstr>
      <vt:lpstr>Times tables</vt:lpstr>
      <vt:lpstr>Maths</vt:lpstr>
      <vt:lpstr>Maths</vt:lpstr>
      <vt:lpstr>IPC Topic:900CE</vt:lpstr>
      <vt:lpstr>PowerPoint Presentation</vt:lpstr>
      <vt:lpstr>PowerPoint Presentation</vt:lpstr>
      <vt:lpstr>Curriculum Letter</vt:lpstr>
      <vt:lpstr>Homework</vt:lpstr>
      <vt:lpstr>SATs Boot Camp</vt:lpstr>
      <vt:lpstr>Boosters</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Mia Haynes</cp:lastModifiedBy>
  <cp:revision>53</cp:revision>
  <dcterms:created xsi:type="dcterms:W3CDTF">2022-09-05T06:46:48Z</dcterms:created>
  <dcterms:modified xsi:type="dcterms:W3CDTF">2026-01-08T15:45:00Z</dcterms:modified>
</cp:coreProperties>
</file>